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5"/>
  </p:notesMasterIdLst>
  <p:sldIdLst>
    <p:sldId id="270" r:id="rId2"/>
    <p:sldId id="271" r:id="rId3"/>
    <p:sldId id="272" r:id="rId4"/>
    <p:sldId id="296" r:id="rId5"/>
    <p:sldId id="273" r:id="rId6"/>
    <p:sldId id="297" r:id="rId7"/>
    <p:sldId id="274" r:id="rId8"/>
    <p:sldId id="298" r:id="rId9"/>
    <p:sldId id="284" r:id="rId10"/>
    <p:sldId id="300" r:id="rId11"/>
    <p:sldId id="301" r:id="rId12"/>
    <p:sldId id="336" r:id="rId13"/>
    <p:sldId id="302" r:id="rId14"/>
    <p:sldId id="337" r:id="rId15"/>
    <p:sldId id="303" r:id="rId16"/>
    <p:sldId id="306" r:id="rId17"/>
    <p:sldId id="299" r:id="rId18"/>
    <p:sldId id="275" r:id="rId19"/>
    <p:sldId id="316" r:id="rId20"/>
    <p:sldId id="308" r:id="rId21"/>
    <p:sldId id="309" r:id="rId22"/>
    <p:sldId id="307" r:id="rId23"/>
    <p:sldId id="341" r:id="rId24"/>
    <p:sldId id="339" r:id="rId25"/>
    <p:sldId id="344" r:id="rId26"/>
    <p:sldId id="342" r:id="rId27"/>
    <p:sldId id="345" r:id="rId28"/>
    <p:sldId id="310" r:id="rId29"/>
    <p:sldId id="278" r:id="rId30"/>
    <p:sldId id="317" r:id="rId31"/>
    <p:sldId id="321" r:id="rId32"/>
    <p:sldId id="323" r:id="rId33"/>
    <p:sldId id="324" r:id="rId34"/>
    <p:sldId id="325" r:id="rId35"/>
    <p:sldId id="326" r:id="rId36"/>
    <p:sldId id="327" r:id="rId37"/>
    <p:sldId id="330" r:id="rId38"/>
    <p:sldId id="328" r:id="rId39"/>
    <p:sldId id="331" r:id="rId40"/>
    <p:sldId id="332" r:id="rId41"/>
    <p:sldId id="333" r:id="rId42"/>
    <p:sldId id="334" r:id="rId43"/>
    <p:sldId id="335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E810F4-22BE-4F3B-B9A5-A99433182154}" v="135" dt="2023-02-27T16:58:10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5191" autoAdjust="0"/>
  </p:normalViewPr>
  <p:slideViewPr>
    <p:cSldViewPr snapToGrid="0">
      <p:cViewPr varScale="1">
        <p:scale>
          <a:sx n="143" d="100"/>
          <a:sy n="143" d="100"/>
        </p:scale>
        <p:origin x="996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94B31-E0B2-F64E-B5B3-499B80A1BB7B}" type="datetimeFigureOut">
              <a:rPr kumimoji="1" lang="ko-Kore-KR" altLang="en-US" smtClean="0"/>
              <a:t>02/28/2023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B24EFF-7DE6-2946-AB34-137769D17AD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29302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dirty="0">
                <a:solidFill>
                  <a:srgbClr val="050505"/>
                </a:solidFill>
                <a:effectLst/>
                <a:latin typeface="system-ui"/>
              </a:rPr>
              <a:t>1.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Batch normalization 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과 같은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normalization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은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scale-</a:t>
            </a:r>
            <a:r>
              <a:rPr lang="en" altLang="ko-Kore-KR" sz="1200" b="0" i="0" dirty="0" err="1">
                <a:solidFill>
                  <a:srgbClr val="050505"/>
                </a:solidFill>
                <a:effectLst/>
                <a:latin typeface="system-ui"/>
              </a:rPr>
              <a:t>invarient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한 </a:t>
            </a:r>
            <a:endParaRPr lang="en-US" altLang="ko-KR" sz="1200" b="0" i="0" dirty="0">
              <a:solidFill>
                <a:srgbClr val="050505"/>
              </a:solidFill>
              <a:effectLst/>
              <a:latin typeface="system-ui"/>
            </a:endParaRPr>
          </a:p>
          <a:p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weight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에 도움을 주지만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optimizer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에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momentum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을 활용하게 되면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weight norm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이 과도하게 빠르게 증가하여 결국 성능에 악영향을 끼침</a:t>
            </a:r>
            <a:endParaRPr lang="en-US" altLang="ko-KR" sz="1200" b="0" i="0" dirty="0">
              <a:solidFill>
                <a:srgbClr val="050505"/>
              </a:solidFill>
              <a:effectLst/>
              <a:latin typeface="system-ui"/>
            </a:endParaRPr>
          </a:p>
          <a:p>
            <a:endParaRPr lang="en-US" altLang="ko-KR" sz="1200" dirty="0">
              <a:solidFill>
                <a:srgbClr val="050505"/>
              </a:solidFill>
              <a:latin typeface="system-ui"/>
            </a:endParaRPr>
          </a:p>
          <a:p>
            <a:endParaRPr lang="en-US" altLang="ko-KR" sz="1200" dirty="0">
              <a:solidFill>
                <a:srgbClr val="050505"/>
              </a:solidFill>
              <a:latin typeface="system-ui"/>
            </a:endParaRPr>
          </a:p>
          <a:p>
            <a:r>
              <a:rPr lang="en-US" altLang="ko-KR" sz="1200" b="0" i="0" dirty="0">
                <a:solidFill>
                  <a:srgbClr val="050505"/>
                </a:solidFill>
                <a:effectLst/>
                <a:latin typeface="system-ui"/>
              </a:rPr>
              <a:t>2.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 근본적으로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momentum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에 의해 발생하는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weight 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방향과 </a:t>
            </a:r>
            <a:endParaRPr lang="en-US" altLang="ko-KR" sz="1200" b="0" i="0" dirty="0">
              <a:solidFill>
                <a:srgbClr val="050505"/>
              </a:solidFill>
              <a:effectLst/>
              <a:latin typeface="system-ui"/>
            </a:endParaRPr>
          </a:p>
          <a:p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평행인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gradient 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성분을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projection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을 통해 </a:t>
            </a:r>
            <a:r>
              <a:rPr lang="ko-KR" altLang="en-US" sz="1200" b="0" i="0" dirty="0" err="1">
                <a:solidFill>
                  <a:srgbClr val="050505"/>
                </a:solidFill>
                <a:effectLst/>
                <a:latin typeface="system-ui"/>
              </a:rPr>
              <a:t>없앰으로서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 </a:t>
            </a:r>
            <a:endParaRPr lang="en-US" altLang="ko-KR" sz="1200" b="0" i="0" dirty="0">
              <a:solidFill>
                <a:srgbClr val="050505"/>
              </a:solidFill>
              <a:effectLst/>
              <a:latin typeface="system-ui"/>
            </a:endParaRPr>
          </a:p>
          <a:p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과도한 </a:t>
            </a:r>
            <a:r>
              <a:rPr lang="en" altLang="ko-Kore-KR" sz="1200" b="0" i="0" dirty="0">
                <a:solidFill>
                  <a:srgbClr val="050505"/>
                </a:solidFill>
                <a:effectLst/>
                <a:latin typeface="system-ui"/>
              </a:rPr>
              <a:t>weight norm</a:t>
            </a:r>
            <a:r>
              <a:rPr lang="ko-KR" altLang="en-US" sz="1200" b="0" i="0" dirty="0">
                <a:solidFill>
                  <a:srgbClr val="050505"/>
                </a:solidFill>
                <a:effectLst/>
                <a:latin typeface="system-ui"/>
              </a:rPr>
              <a:t>의 성장을 억제함</a:t>
            </a:r>
            <a:endParaRPr lang="en-US" altLang="ko-KR" sz="12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ko-Kore-KR" altLang="en-US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24EFF-7DE6-2946-AB34-137769D17AD4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7278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24EFF-7DE6-2946-AB34-137769D17AD4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7404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spc="-150" dirty="0">
                <a:latin typeface="Arial" panose="020B0604020202020204" pitchFamily="34" charset="0"/>
                <a:cs typeface="Arial" panose="020B0604020202020204" pitchFamily="34" charset="0"/>
              </a:rPr>
              <a:t>증강한 데이터를 학습하면 성능이 떨어짐</a:t>
            </a:r>
            <a:endParaRPr lang="en-US" altLang="ko-KR" sz="12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ko-KR" sz="1200" spc="-150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kumimoji="1" lang="ko-KR" altLang="en-US" sz="1200" spc="-150" dirty="0">
                <a:latin typeface="Arial" panose="020B0604020202020204" pitchFamily="34" charset="0"/>
                <a:cs typeface="Arial" panose="020B0604020202020204" pitchFamily="34" charset="0"/>
              </a:rPr>
              <a:t> 제대로 된 학습을 진행하지 않아서 확인할 수 없었음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24EFF-7DE6-2946-AB34-137769D17AD4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0321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sites.google.com/site/dyhan0920/" TargetMode="External"/><Relationship Id="rId13" Type="http://schemas.openxmlformats.org/officeDocument/2006/relationships/image" Target="../media/image61.png"/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seongjoonoh.com/" TargetMode="External"/><Relationship Id="rId12" Type="http://schemas.openxmlformats.org/officeDocument/2006/relationships/hyperlink" Target="https://scholar.google.com/citations?user=eGj3ay4AAAAJ&amp;hl=ko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sanghyukchun.github.io/home/" TargetMode="External"/><Relationship Id="rId11" Type="http://schemas.openxmlformats.org/officeDocument/2006/relationships/hyperlink" Target="https://sites.google.com/site/youngjunguh" TargetMode="External"/><Relationship Id="rId5" Type="http://schemas.openxmlformats.org/officeDocument/2006/relationships/hyperlink" Target="https://sites.google.com/view/byeongho-heo/home" TargetMode="External"/><Relationship Id="rId10" Type="http://schemas.openxmlformats.org/officeDocument/2006/relationships/hyperlink" Target="https://gyuwankim.github.io/" TargetMode="External"/><Relationship Id="rId4" Type="http://schemas.openxmlformats.org/officeDocument/2006/relationships/notesSlide" Target="../notesSlides/notesSlide1.xml"/><Relationship Id="rId9" Type="http://schemas.openxmlformats.org/officeDocument/2006/relationships/hyperlink" Target="https://sangdooyun.github.io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vtec.com/company/research/datasets/mvtec-ad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2362349" y="2144189"/>
            <a:ext cx="74673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dirty="0"/>
              <a:t>KUBIG Contest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5298348" y="3917911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DL</a:t>
            </a:r>
            <a:r>
              <a:rPr lang="ko-KR" altLang="en-US" dirty="0">
                <a:solidFill>
                  <a:schemeClr val="bg1"/>
                </a:solidFill>
              </a:rPr>
              <a:t>분반 </a:t>
            </a:r>
            <a:r>
              <a:rPr lang="en-US" altLang="ko-KR" dirty="0">
                <a:solidFill>
                  <a:schemeClr val="bg1"/>
                </a:solidFill>
              </a:rPr>
              <a:t>CV 1</a:t>
            </a:r>
            <a:r>
              <a:rPr lang="ko-KR" altLang="en-US" dirty="0">
                <a:solidFill>
                  <a:schemeClr val="bg1"/>
                </a:solidFill>
              </a:rPr>
              <a:t>팀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5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EDA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2411F1-7394-2A5A-2665-1C138433A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91" y="4414257"/>
            <a:ext cx="1929789" cy="14986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BF1B8BC-F000-19D9-5BF4-3079019FF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10" y="1208595"/>
            <a:ext cx="3315397" cy="3093081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B721D6A-0CD1-352D-4AB3-4D69140F4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35" y="1672127"/>
            <a:ext cx="1455570" cy="141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ACE34-5BB3-9A23-F2A0-681335F76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434" y="1671553"/>
            <a:ext cx="1580477" cy="147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D67B536-0EBF-E769-F350-5650DF0C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48" y="1680169"/>
            <a:ext cx="1580477" cy="134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6081443-9BA6-8C2A-DD85-63ADF40B2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14" y="4559389"/>
            <a:ext cx="1465283" cy="134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E8138D00-3CD0-65DE-D63B-673BF54B2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330" y="1671415"/>
            <a:ext cx="1526122" cy="147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C0D65DAC-D4C9-D151-5BDA-F4D139742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263" y="1671552"/>
            <a:ext cx="1495047" cy="147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75E2769-C18A-E37B-D25F-4BC230DB0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826" y="3126682"/>
            <a:ext cx="1480165" cy="14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F15304A0-392F-A3FA-80D8-1DE7F50D2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424" y="3166529"/>
            <a:ext cx="1465284" cy="121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041C04D-20F3-37E9-77DA-DCDF083CD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252" y="3130437"/>
            <a:ext cx="1465284" cy="121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9422044E-06AF-FC12-EE1D-CD3EED13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06" y="4551207"/>
            <a:ext cx="1557964" cy="136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>
            <a:extLst>
              <a:ext uri="{FF2B5EF4-FFF2-40B4-BE49-F238E27FC236}">
                <a16:creationId xmlns:a16="http://schemas.microsoft.com/office/drawing/2014/main" id="{31943473-3CBE-C529-09B1-FB26A025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956" y="3163730"/>
            <a:ext cx="1439506" cy="126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3D71057F-4A68-A3E1-697D-6E9054DA8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907" y="3107291"/>
            <a:ext cx="1486718" cy="14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540D16E-898D-A6B6-31C6-03E7ABDB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97" y="4547876"/>
            <a:ext cx="1529867" cy="12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19185730-71E3-8BAF-34DE-69F4E8B63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58" y="4538451"/>
            <a:ext cx="1480165" cy="137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4AD149CE-4C0A-BA58-2907-DFD2296D6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99" y="4554740"/>
            <a:ext cx="1538242" cy="129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8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5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EDA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6">
            <a:extLst>
              <a:ext uri="{FF2B5EF4-FFF2-40B4-BE49-F238E27FC236}">
                <a16:creationId xmlns:a16="http://schemas.microsoft.com/office/drawing/2014/main" id="{0A2F757E-7F6B-3674-2441-01C6CBCD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81" y="1132831"/>
            <a:ext cx="8002274" cy="156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12CAFF7-311F-DDEB-9BAB-88B997013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681" y="2857639"/>
            <a:ext cx="8002274" cy="156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2D37EAB9-BC65-7679-9651-0EF6CB78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115" y="4627417"/>
            <a:ext cx="9324840" cy="151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82DA4CB-0F29-66E5-5619-D5270BC9FDBD}"/>
              </a:ext>
            </a:extLst>
          </p:cNvPr>
          <p:cNvSpPr/>
          <p:nvPr/>
        </p:nvSpPr>
        <p:spPr>
          <a:xfrm>
            <a:off x="849717" y="1340796"/>
            <a:ext cx="2041451" cy="1251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Hazelnut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Transistor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Screw</a:t>
            </a:r>
          </a:p>
        </p:txBody>
      </p:sp>
    </p:spTree>
    <p:extLst>
      <p:ext uri="{BB962C8B-B14F-4D97-AF65-F5344CB8AC3E}">
        <p14:creationId xmlns:p14="http://schemas.microsoft.com/office/powerpoint/2010/main" val="184783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5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EDA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18">
            <a:extLst>
              <a:ext uri="{FF2B5EF4-FFF2-40B4-BE49-F238E27FC236}">
                <a16:creationId xmlns:a16="http://schemas.microsoft.com/office/drawing/2014/main" id="{78C2BA67-04E0-98F0-7854-4CDEB4D0D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153" y="2935540"/>
            <a:ext cx="9561020" cy="12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5C6722F-DF86-E25D-AA4D-7E974C8DD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99" y="4480150"/>
            <a:ext cx="10754774" cy="128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572ADB2-7420-A39D-1312-8B41F550D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158" y="1229302"/>
            <a:ext cx="8632015" cy="139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E5574F-7CD9-FE67-F172-DF119FF49B80}"/>
              </a:ext>
            </a:extLst>
          </p:cNvPr>
          <p:cNvSpPr/>
          <p:nvPr/>
        </p:nvSpPr>
        <p:spPr>
          <a:xfrm>
            <a:off x="706668" y="1259945"/>
            <a:ext cx="2041451" cy="1251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Grid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Pill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Zipper</a:t>
            </a:r>
          </a:p>
        </p:txBody>
      </p:sp>
    </p:spTree>
    <p:extLst>
      <p:ext uri="{BB962C8B-B14F-4D97-AF65-F5344CB8AC3E}">
        <p14:creationId xmlns:p14="http://schemas.microsoft.com/office/powerpoint/2010/main" val="331276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5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EDA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28">
            <a:extLst>
              <a:ext uri="{FF2B5EF4-FFF2-40B4-BE49-F238E27FC236}">
                <a16:creationId xmlns:a16="http://schemas.microsoft.com/office/drawing/2014/main" id="{87D25D87-5B90-117D-01BB-2A546B0B9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895" y="1129498"/>
            <a:ext cx="8362394" cy="14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4">
            <a:extLst>
              <a:ext uri="{FF2B5EF4-FFF2-40B4-BE49-F238E27FC236}">
                <a16:creationId xmlns:a16="http://schemas.microsoft.com/office/drawing/2014/main" id="{B6CC10E1-7C69-E7A5-4F00-CFA55B74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247" y="2806966"/>
            <a:ext cx="8476682" cy="13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0">
            <a:extLst>
              <a:ext uri="{FF2B5EF4-FFF2-40B4-BE49-F238E27FC236}">
                <a16:creationId xmlns:a16="http://schemas.microsoft.com/office/drawing/2014/main" id="{A3110A2D-A7A3-4EEC-32F8-4CD3F841A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019" y="4406246"/>
            <a:ext cx="8299066" cy="172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96F3889-FFFA-3E2B-F8DB-7119E5B2BC59}"/>
              </a:ext>
            </a:extLst>
          </p:cNvPr>
          <p:cNvSpPr/>
          <p:nvPr/>
        </p:nvSpPr>
        <p:spPr>
          <a:xfrm>
            <a:off x="803535" y="1333663"/>
            <a:ext cx="2041451" cy="1251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Tile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Leather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chemeClr val="tx1"/>
                </a:solidFill>
              </a:rPr>
              <a:t>Metal_nut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4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5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EDA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0A0F4C8F-6A3B-324F-B84B-64C337CA9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639" y="3238813"/>
            <a:ext cx="8680450" cy="140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DDAFE0B3-2770-C53B-E735-5794911AD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840" y="4934867"/>
            <a:ext cx="9122249" cy="147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6BB0BA-6F01-E976-E631-E9A62C873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287" y="975115"/>
            <a:ext cx="4353802" cy="197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58A5E8-7E88-6EA6-1BB3-8204988108B9}"/>
              </a:ext>
            </a:extLst>
          </p:cNvPr>
          <p:cNvSpPr/>
          <p:nvPr/>
        </p:nvSpPr>
        <p:spPr>
          <a:xfrm>
            <a:off x="789188" y="1272173"/>
            <a:ext cx="2041451" cy="1251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Toothbrush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Carpet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Wood</a:t>
            </a:r>
          </a:p>
        </p:txBody>
      </p:sp>
    </p:spTree>
    <p:extLst>
      <p:ext uri="{BB962C8B-B14F-4D97-AF65-F5344CB8AC3E}">
        <p14:creationId xmlns:p14="http://schemas.microsoft.com/office/powerpoint/2010/main" val="47778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5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EDA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A4E67482-6FED-C6CE-E139-791A51FA8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031" y="1178499"/>
            <a:ext cx="6291964" cy="162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66CE67DC-8DBD-E7B2-AE50-BE86DFA7A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352" y="3018554"/>
            <a:ext cx="8498382" cy="148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38F1285-7CA8-F770-2C22-8166F9F5A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4803093"/>
            <a:ext cx="117157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BB1AE79-DC65-267A-7112-F14393DA7867}"/>
              </a:ext>
            </a:extLst>
          </p:cNvPr>
          <p:cNvSpPr/>
          <p:nvPr/>
        </p:nvSpPr>
        <p:spPr>
          <a:xfrm>
            <a:off x="849717" y="1340796"/>
            <a:ext cx="2041451" cy="12513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Bottle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Capsule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tx1"/>
                </a:solidFill>
              </a:rPr>
              <a:t>Cable</a:t>
            </a:r>
          </a:p>
        </p:txBody>
      </p:sp>
    </p:spTree>
    <p:extLst>
      <p:ext uri="{BB962C8B-B14F-4D97-AF65-F5344CB8AC3E}">
        <p14:creationId xmlns:p14="http://schemas.microsoft.com/office/powerpoint/2010/main" val="35142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193884" y="2824480"/>
            <a:ext cx="38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>
                <a:solidFill>
                  <a:prstClr val="white"/>
                </a:solidFill>
                <a:latin typeface="마루 부리 Beta"/>
              </a:rPr>
              <a:t>데이터 증강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증강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E4294F-F2B6-3D02-37B8-557C84A3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16" y="1311814"/>
            <a:ext cx="8618967" cy="220237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DE9C80-E1DF-100F-DB86-BB1449F9D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013"/>
          <a:stretch/>
        </p:blipFill>
        <p:spPr>
          <a:xfrm>
            <a:off x="4539549" y="3317906"/>
            <a:ext cx="7093652" cy="5263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E95024-FBCB-89A0-F85A-F6E2A4DDC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451" y="3911475"/>
            <a:ext cx="6325148" cy="77730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588AFD86-3321-FC20-5ED3-D3FF07DEB0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51" y="5725442"/>
            <a:ext cx="6218459" cy="762066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53FD07B2-DC98-4772-9708-06C61BC52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916" y="4783309"/>
            <a:ext cx="6317527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5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948DA2-02A6-4346-80F8-772FA275B595}"/>
              </a:ext>
            </a:extLst>
          </p:cNvPr>
          <p:cNvSpPr/>
          <p:nvPr/>
        </p:nvSpPr>
        <p:spPr>
          <a:xfrm>
            <a:off x="4952999" y="1398848"/>
            <a:ext cx="2082800" cy="2082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1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6295F-EA73-4403-6089-1AA59323C504}"/>
              </a:ext>
            </a:extLst>
          </p:cNvPr>
          <p:cNvSpPr txBox="1"/>
          <p:nvPr/>
        </p:nvSpPr>
        <p:spPr>
          <a:xfrm>
            <a:off x="3434771" y="4295372"/>
            <a:ext cx="511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+mn-ea"/>
              </a:rPr>
              <a:t>증강된 이미지 생성 및 저장</a:t>
            </a:r>
          </a:p>
        </p:txBody>
      </p:sp>
    </p:spTree>
    <p:extLst>
      <p:ext uri="{BB962C8B-B14F-4D97-AF65-F5344CB8AC3E}">
        <p14:creationId xmlns:p14="http://schemas.microsoft.com/office/powerpoint/2010/main" val="4272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증강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2040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Random Crop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129920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Rotation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625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bg1"/>
                </a:solidFill>
                <a:latin typeface="+mn-ea"/>
              </a:rPr>
              <a:t>Flip</a:t>
            </a:r>
            <a:endParaRPr lang="ko-KR" altLang="en-US" sz="3200" spc="-3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951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886376" y="2824480"/>
            <a:ext cx="2419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>
                <a:solidFill>
                  <a:schemeClr val="bg1"/>
                </a:solidFill>
              </a:rPr>
              <a:t>팀</a:t>
            </a:r>
            <a:r>
              <a:rPr lang="en-US" altLang="ko-KR" sz="5400" dirty="0">
                <a:solidFill>
                  <a:schemeClr val="bg1"/>
                </a:solidFill>
              </a:rPr>
              <a:t> </a:t>
            </a:r>
            <a:r>
              <a:rPr lang="ko-KR" altLang="en-US" sz="5400" dirty="0">
                <a:solidFill>
                  <a:schemeClr val="bg1"/>
                </a:solidFill>
              </a:rPr>
              <a:t>소개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데이터 증강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701554" y="1220128"/>
            <a:ext cx="2202511" cy="679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794687" y="1267487"/>
            <a:ext cx="2278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Random Crop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FEC4C09-530D-2F04-073F-9A8A3C75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20" y="2853369"/>
            <a:ext cx="5303980" cy="29568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47B524-D754-5AC2-ABD2-42E5B1B36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605" y="3203387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B6EBB2E4-8415-2324-02FD-88AC5CC58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474" y="3203387"/>
            <a:ext cx="2256779" cy="225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99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데이터 증강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647661" y="1295400"/>
            <a:ext cx="1780600" cy="6506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887822" y="1302053"/>
            <a:ext cx="1299202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Rotation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FDB03B-90CC-A63B-A860-96648B862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30" y="2765556"/>
            <a:ext cx="5815914" cy="1620464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D9225FA-9796-6955-6048-450EFB333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497" y="2475650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3FFC7FFA-3877-4DC8-8EC2-713DCA920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746" y="2475650"/>
            <a:ext cx="2256779" cy="225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95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데이터 증강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825462" y="1405467"/>
            <a:ext cx="1198072" cy="7704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1082555" y="1503720"/>
            <a:ext cx="625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Flip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2D8C1A-E040-3B2A-0B60-B1587EAB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379" y="3120556"/>
            <a:ext cx="2751058" cy="3200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241E66-BA19-ED5C-712A-66B183F5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846" y="2661080"/>
            <a:ext cx="2768591" cy="320068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94CABAF8-F809-320F-F5C3-D5ACA51F6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96" y="1359873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BB65983F-AE08-0899-945F-484BE79EC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655" y="3576476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6DE4DF3C-3F8B-85A8-07E4-B18F5272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194" y="3584942"/>
            <a:ext cx="22002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47B0ABA-F2A6-CE81-68DE-5E880FF68EBD}"/>
              </a:ext>
            </a:extLst>
          </p:cNvPr>
          <p:cNvSpPr/>
          <p:nvPr/>
        </p:nvSpPr>
        <p:spPr>
          <a:xfrm>
            <a:off x="4905214" y="5793079"/>
            <a:ext cx="151251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C4BFCF-B881-72E8-CED8-2530F3D4BDE2}"/>
              </a:ext>
            </a:extLst>
          </p:cNvPr>
          <p:cNvSpPr txBox="1"/>
          <p:nvPr/>
        </p:nvSpPr>
        <p:spPr>
          <a:xfrm>
            <a:off x="4905214" y="5793079"/>
            <a:ext cx="214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0, </a:t>
            </a:r>
            <a:r>
              <a:rPr lang="en-US" altLang="ko-KR" dirty="0" err="1"/>
              <a:t>vertical_flip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73487AC-1B1C-D034-3BFB-43B3CC11D9BA}"/>
              </a:ext>
            </a:extLst>
          </p:cNvPr>
          <p:cNvSpPr/>
          <p:nvPr/>
        </p:nvSpPr>
        <p:spPr>
          <a:xfrm>
            <a:off x="8520298" y="5793079"/>
            <a:ext cx="1749769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5C077D-DA54-3A74-791B-66CFAF828B74}"/>
              </a:ext>
            </a:extLst>
          </p:cNvPr>
          <p:cNvSpPr txBox="1"/>
          <p:nvPr/>
        </p:nvSpPr>
        <p:spPr>
          <a:xfrm>
            <a:off x="8520298" y="5777823"/>
            <a:ext cx="2143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1, </a:t>
            </a:r>
            <a:r>
              <a:rPr lang="en-US" altLang="ko-KR" dirty="0" err="1"/>
              <a:t>horizontal_flip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89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948DA2-02A6-4346-80F8-772FA275B595}"/>
              </a:ext>
            </a:extLst>
          </p:cNvPr>
          <p:cNvSpPr/>
          <p:nvPr/>
        </p:nvSpPr>
        <p:spPr>
          <a:xfrm>
            <a:off x="4888344" y="1472739"/>
            <a:ext cx="2082800" cy="2082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2</a:t>
            </a:r>
            <a:endParaRPr kumimoji="0" lang="ko-KR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6295F-EA73-4403-6089-1AA59323C504}"/>
              </a:ext>
            </a:extLst>
          </p:cNvPr>
          <p:cNvSpPr txBox="1"/>
          <p:nvPr/>
        </p:nvSpPr>
        <p:spPr>
          <a:xfrm>
            <a:off x="3370116" y="4304608"/>
            <a:ext cx="5119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마루 부리 Beta"/>
                <a:cs typeface="+mn-cs"/>
              </a:rPr>
              <a:t>Torchvision.transform</a:t>
            </a:r>
            <a:r>
              <a:rPr lang="en-US" altLang="ko-KR" sz="3200" dirty="0">
                <a:solidFill>
                  <a:prstClr val="black"/>
                </a:solidFill>
                <a:latin typeface="마루 부리 Beta"/>
              </a:rPr>
              <a:t>s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4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데이터 증강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65AAE5F-FF3D-833F-D858-9C3B3C6A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84" y="1128693"/>
            <a:ext cx="6850870" cy="31145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ECE0DF-06CA-ED4A-0DF9-80F256B2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84" y="4383342"/>
            <a:ext cx="8769690" cy="190285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77A230-1AFC-F852-DE43-C20425CE371E}"/>
              </a:ext>
            </a:extLst>
          </p:cNvPr>
          <p:cNvSpPr/>
          <p:nvPr/>
        </p:nvSpPr>
        <p:spPr>
          <a:xfrm>
            <a:off x="6096000" y="4383342"/>
            <a:ext cx="2414611" cy="224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9258459-BCAF-9756-84CC-20000D80AD5C}"/>
              </a:ext>
            </a:extLst>
          </p:cNvPr>
          <p:cNvSpPr/>
          <p:nvPr/>
        </p:nvSpPr>
        <p:spPr>
          <a:xfrm>
            <a:off x="6096000" y="5074717"/>
            <a:ext cx="2329861" cy="224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B3FB3E-352D-64E8-3734-17D58A337C0C}"/>
              </a:ext>
            </a:extLst>
          </p:cNvPr>
          <p:cNvSpPr/>
          <p:nvPr/>
        </p:nvSpPr>
        <p:spPr>
          <a:xfrm>
            <a:off x="7434146" y="5766092"/>
            <a:ext cx="2329861" cy="224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81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데이터 증강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E0C16-9218-4B76-AF8D-BA0B3D9E764B}"/>
              </a:ext>
            </a:extLst>
          </p:cNvPr>
          <p:cNvSpPr txBox="1"/>
          <p:nvPr/>
        </p:nvSpPr>
        <p:spPr>
          <a:xfrm>
            <a:off x="762743" y="1190950"/>
            <a:ext cx="456307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   </a:t>
            </a:r>
            <a:r>
              <a:rPr lang="en-US" altLang="ko-KR" sz="2000" dirty="0" err="1"/>
              <a:t>transforms.Normalize</a:t>
            </a:r>
            <a:r>
              <a:rPr lang="en-US" altLang="ko-KR" sz="2000" dirty="0"/>
              <a:t>()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01A26-3EC8-41FD-29AD-766BDCA1D65D}"/>
              </a:ext>
            </a:extLst>
          </p:cNvPr>
          <p:cNvSpPr txBox="1"/>
          <p:nvPr/>
        </p:nvSpPr>
        <p:spPr>
          <a:xfrm>
            <a:off x="1072259" y="3124606"/>
            <a:ext cx="713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>
                <a:solidFill>
                  <a:schemeClr val="accent1"/>
                </a:solidFill>
                <a:effectLst/>
                <a:latin typeface="FreightSans"/>
              </a:rPr>
              <a:t>Normalize a tensor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 image with mean and standard deviation.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49D9C49-5D5B-3CE9-5184-58FD08403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259" y="1915227"/>
            <a:ext cx="9327688" cy="5944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A431F0F-ED7F-BF54-09C8-FE1936DCB2B0}"/>
              </a:ext>
            </a:extLst>
          </p:cNvPr>
          <p:cNvSpPr txBox="1"/>
          <p:nvPr/>
        </p:nvSpPr>
        <p:spPr>
          <a:xfrm>
            <a:off x="177800" y="6641010"/>
            <a:ext cx="610061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https://pytorch.org/vision/stable/generated/torchvision.transforms.Normalize.html#torchvision.transforms.Normalize</a:t>
            </a:r>
          </a:p>
        </p:txBody>
      </p:sp>
    </p:spTree>
    <p:extLst>
      <p:ext uri="{BB962C8B-B14F-4D97-AF65-F5344CB8AC3E}">
        <p14:creationId xmlns:p14="http://schemas.microsoft.com/office/powerpoint/2010/main" val="121849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데이터 증강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E0C16-9218-4B76-AF8D-BA0B3D9E764B}"/>
              </a:ext>
            </a:extLst>
          </p:cNvPr>
          <p:cNvSpPr txBox="1"/>
          <p:nvPr/>
        </p:nvSpPr>
        <p:spPr>
          <a:xfrm>
            <a:off x="762743" y="1190950"/>
            <a:ext cx="456307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   </a:t>
            </a:r>
            <a:r>
              <a:rPr lang="en-US" altLang="ko-KR" sz="2000" dirty="0" err="1"/>
              <a:t>transforms.ColorJitter</a:t>
            </a:r>
            <a:r>
              <a:rPr lang="en-US" altLang="ko-KR" sz="2000" dirty="0"/>
              <a:t>()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01A26-3EC8-41FD-29AD-766BDCA1D65D}"/>
              </a:ext>
            </a:extLst>
          </p:cNvPr>
          <p:cNvSpPr txBox="1"/>
          <p:nvPr/>
        </p:nvSpPr>
        <p:spPr>
          <a:xfrm>
            <a:off x="1020336" y="3096227"/>
            <a:ext cx="755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Randomly change the </a:t>
            </a:r>
            <a:r>
              <a:rPr lang="en-US" altLang="ko-KR" b="1" i="0" dirty="0">
                <a:solidFill>
                  <a:schemeClr val="accent1"/>
                </a:solidFill>
                <a:effectLst/>
                <a:latin typeface="FreightSans"/>
              </a:rPr>
              <a:t>brightness, contrast, saturation and hue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FreightSans"/>
              </a:rPr>
              <a:t>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of an image.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BA26F7-7A2C-BB50-EFC6-338216755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17" y="1799234"/>
            <a:ext cx="8705107" cy="976384"/>
          </a:xfrm>
          <a:prstGeom prst="rect">
            <a:avLst/>
          </a:prstGeom>
        </p:spPr>
      </p:pic>
      <p:pic>
        <p:nvPicPr>
          <p:cNvPr id="2050" name="Picture 2" descr="Original image">
            <a:extLst>
              <a:ext uri="{FF2B5EF4-FFF2-40B4-BE49-F238E27FC236}">
                <a16:creationId xmlns:a16="http://schemas.microsoft.com/office/drawing/2014/main" id="{C86FB8B6-0A94-FC05-D68C-27014E05B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1" y="3761773"/>
            <a:ext cx="8741702" cy="202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6FC218-4951-4D43-C838-78297FAB1206}"/>
              </a:ext>
            </a:extLst>
          </p:cNvPr>
          <p:cNvSpPr txBox="1"/>
          <p:nvPr/>
        </p:nvSpPr>
        <p:spPr>
          <a:xfrm>
            <a:off x="1027549" y="5637258"/>
            <a:ext cx="610061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https://pytorch.org/vision/main/auto_examples/plot_transforms.html#sphx-glr-auto-examples-plot-transforms-py</a:t>
            </a:r>
          </a:p>
        </p:txBody>
      </p:sp>
    </p:spTree>
    <p:extLst>
      <p:ext uri="{BB962C8B-B14F-4D97-AF65-F5344CB8AC3E}">
        <p14:creationId xmlns:p14="http://schemas.microsoft.com/office/powerpoint/2010/main" val="81064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데이터 증강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E0C16-9218-4B76-AF8D-BA0B3D9E764B}"/>
              </a:ext>
            </a:extLst>
          </p:cNvPr>
          <p:cNvSpPr txBox="1"/>
          <p:nvPr/>
        </p:nvSpPr>
        <p:spPr>
          <a:xfrm>
            <a:off x="762743" y="1190950"/>
            <a:ext cx="456307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-    </a:t>
            </a:r>
            <a:r>
              <a:rPr lang="en-US" altLang="ko-KR" sz="2000" dirty="0" err="1"/>
              <a:t>transforms.RandomAffine</a:t>
            </a:r>
            <a:r>
              <a:rPr lang="en-US" altLang="ko-KR" sz="2000" dirty="0"/>
              <a:t>()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201A26-3EC8-41FD-29AD-766BDCA1D65D}"/>
              </a:ext>
            </a:extLst>
          </p:cNvPr>
          <p:cNvSpPr txBox="1"/>
          <p:nvPr/>
        </p:nvSpPr>
        <p:spPr>
          <a:xfrm>
            <a:off x="1020337" y="3096227"/>
            <a:ext cx="7137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Random </a:t>
            </a:r>
            <a:r>
              <a:rPr lang="en-US" altLang="ko-KR" b="1" i="0" dirty="0">
                <a:solidFill>
                  <a:schemeClr val="accent1"/>
                </a:solidFill>
                <a:effectLst/>
                <a:latin typeface="FreightSans"/>
              </a:rPr>
              <a:t>affine transformation</a:t>
            </a:r>
            <a:r>
              <a:rPr lang="en-US" altLang="ko-KR" b="0" i="0" dirty="0">
                <a:solidFill>
                  <a:schemeClr val="accent1"/>
                </a:solidFill>
                <a:effectLst/>
                <a:latin typeface="FreightSans"/>
              </a:rPr>
              <a:t> </a:t>
            </a:r>
            <a:r>
              <a:rPr lang="en-US" altLang="ko-KR" b="0" i="0" dirty="0">
                <a:solidFill>
                  <a:srgbClr val="262626"/>
                </a:solidFill>
                <a:effectLst/>
                <a:latin typeface="FreightSans"/>
              </a:rPr>
              <a:t>of the image keeping center invariant.</a:t>
            </a:r>
            <a:endParaRPr lang="ko-KR" altLang="en-US" dirty="0"/>
          </a:p>
        </p:txBody>
      </p:sp>
      <p:pic>
        <p:nvPicPr>
          <p:cNvPr id="3074" name="Picture 2" descr="Original image">
            <a:extLst>
              <a:ext uri="{FF2B5EF4-FFF2-40B4-BE49-F238E27FC236}">
                <a16:creationId xmlns:a16="http://schemas.microsoft.com/office/drawing/2014/main" id="{CE156D57-ECCA-22F3-83EC-BCA9AC79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417" y="3903197"/>
            <a:ext cx="7762390" cy="180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4AD87A-886F-CD8D-576A-45E94AD1A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17" y="1929332"/>
            <a:ext cx="8715794" cy="729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00BDD3-CED7-1DB7-6B33-17B7CEAC42F4}"/>
              </a:ext>
            </a:extLst>
          </p:cNvPr>
          <p:cNvSpPr txBox="1"/>
          <p:nvPr/>
        </p:nvSpPr>
        <p:spPr>
          <a:xfrm>
            <a:off x="1115292" y="5604932"/>
            <a:ext cx="6100618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https://pytorch.org/vision/main/auto_examples/plot_transforms.html#sphx-glr-auto-examples-plot-transforms-py</a:t>
            </a:r>
          </a:p>
        </p:txBody>
      </p:sp>
    </p:spTree>
    <p:extLst>
      <p:ext uri="{BB962C8B-B14F-4D97-AF65-F5344CB8AC3E}">
        <p14:creationId xmlns:p14="http://schemas.microsoft.com/office/powerpoint/2010/main" val="410490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3108399" y="2824480"/>
            <a:ext cx="5975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Train-Validation Split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88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94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 - Validation  Split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5075318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9408678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4521838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AC40B-081A-4C79-BF80-1243419EFDA8}"/>
              </a:ext>
            </a:extLst>
          </p:cNvPr>
          <p:cNvSpPr txBox="1"/>
          <p:nvPr/>
        </p:nvSpPr>
        <p:spPr>
          <a:xfrm>
            <a:off x="8870844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5075317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9408676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1097950" y="3273238"/>
            <a:ext cx="1755317" cy="1389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원본 데이터 이미지만 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74E9-BD5D-4E97-9C9F-91F062DC1F8E}"/>
              </a:ext>
            </a:extLst>
          </p:cNvPr>
          <p:cNvSpPr txBox="1"/>
          <p:nvPr/>
        </p:nvSpPr>
        <p:spPr>
          <a:xfrm>
            <a:off x="5245043" y="3273238"/>
            <a:ext cx="1682895" cy="1392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증강 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 rotation, flip, random crop)</a:t>
            </a:r>
            <a:endParaRPr lang="ko-KR" altLang="en-US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52D78C-B1FC-429D-AC70-107D9C6D10D9}"/>
              </a:ext>
            </a:extLst>
          </p:cNvPr>
          <p:cNvSpPr txBox="1"/>
          <p:nvPr/>
        </p:nvSpPr>
        <p:spPr>
          <a:xfrm>
            <a:off x="9578404" y="2756771"/>
            <a:ext cx="1682895" cy="271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원본 이미지 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</a:p>
          <a:p>
            <a:pPr algn="ctr">
              <a:lnSpc>
                <a:spcPct val="120000"/>
              </a:lnSpc>
            </a:pPr>
            <a:r>
              <a:rPr lang="en-US" altLang="ko-KR" sz="2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Fliip</a:t>
            </a: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( horizontal ,  Vertical) </a:t>
            </a:r>
          </a:p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 사용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C61B1-07CE-61EC-75C7-D9D8D60D1837}"/>
              </a:ext>
            </a:extLst>
          </p:cNvPr>
          <p:cNvSpPr txBox="1"/>
          <p:nvPr/>
        </p:nvSpPr>
        <p:spPr>
          <a:xfrm>
            <a:off x="524344" y="1209571"/>
            <a:ext cx="2098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</a:t>
            </a:r>
          </a:p>
        </p:txBody>
      </p:sp>
    </p:spTree>
    <p:extLst>
      <p:ext uri="{BB962C8B-B14F-4D97-AF65-F5344CB8AC3E}">
        <p14:creationId xmlns:p14="http://schemas.microsoft.com/office/powerpoint/2010/main" val="1120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20" y="294640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팀 소개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67895" y="3368226"/>
            <a:ext cx="3102818" cy="2846308"/>
            <a:chOff x="883920" y="1102360"/>
            <a:chExt cx="3586480" cy="3289986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2482266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이은찬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36124" y="3368226"/>
            <a:ext cx="3102818" cy="2846308"/>
            <a:chOff x="883920" y="1102360"/>
            <a:chExt cx="3586480" cy="3289986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80"/>
              <a:ext cx="3586480" cy="2482266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유우혁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04353" y="3368226"/>
            <a:ext cx="3102818" cy="2846308"/>
            <a:chOff x="883920" y="1102360"/>
            <a:chExt cx="3586480" cy="3289986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2482266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임종우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5BFC47-6061-42E2-9E98-02665B87FDEA}"/>
              </a:ext>
            </a:extLst>
          </p:cNvPr>
          <p:cNvSpPr txBox="1"/>
          <p:nvPr/>
        </p:nvSpPr>
        <p:spPr>
          <a:xfrm>
            <a:off x="1287210" y="5032546"/>
            <a:ext cx="258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/>
              <a:t>쿠빅</a:t>
            </a:r>
            <a:r>
              <a:rPr lang="ko-KR" altLang="en-US" sz="1600" dirty="0"/>
              <a:t> </a:t>
            </a:r>
            <a:r>
              <a:rPr lang="en-US" altLang="ko-KR" sz="1600" dirty="0"/>
              <a:t>16</a:t>
            </a:r>
            <a:r>
              <a:rPr lang="ko-KR" altLang="en-US" sz="1600" dirty="0"/>
              <a:t>기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기계공학부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6F623-5062-44CA-A8D8-56CE85CA5DAF}"/>
              </a:ext>
            </a:extLst>
          </p:cNvPr>
          <p:cNvSpPr txBox="1"/>
          <p:nvPr/>
        </p:nvSpPr>
        <p:spPr>
          <a:xfrm>
            <a:off x="4955439" y="5032546"/>
            <a:ext cx="258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/>
              <a:t>쿠빅</a:t>
            </a:r>
            <a:r>
              <a:rPr lang="ko-KR" altLang="en-US" sz="1600" dirty="0"/>
              <a:t> </a:t>
            </a:r>
            <a:r>
              <a:rPr lang="en-US" altLang="ko-KR" sz="1600" dirty="0"/>
              <a:t>16</a:t>
            </a:r>
            <a:r>
              <a:rPr lang="ko-KR" altLang="en-US" sz="1600" dirty="0"/>
              <a:t>기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통계학과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8623668" y="5032546"/>
            <a:ext cx="2585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 err="1"/>
              <a:t>쿠빅</a:t>
            </a:r>
            <a:r>
              <a:rPr lang="ko-KR" altLang="en-US" sz="1600" dirty="0"/>
              <a:t> </a:t>
            </a:r>
            <a:r>
              <a:rPr lang="en-US" altLang="ko-KR" sz="1600" dirty="0"/>
              <a:t>17</a:t>
            </a:r>
            <a:r>
              <a:rPr lang="ko-KR" altLang="en-US" sz="1600" dirty="0"/>
              <a:t>기</a:t>
            </a: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전기전자공학부</a:t>
            </a:r>
          </a:p>
        </p:txBody>
      </p:sp>
      <p:sp>
        <p:nvSpPr>
          <p:cNvPr id="15" name="양쪽 대괄호 14">
            <a:extLst>
              <a:ext uri="{FF2B5EF4-FFF2-40B4-BE49-F238E27FC236}">
                <a16:creationId xmlns:a16="http://schemas.microsoft.com/office/drawing/2014/main" id="{6C306A98-0B1E-DC10-1BAC-BA6A7F6E0A7A}"/>
              </a:ext>
            </a:extLst>
          </p:cNvPr>
          <p:cNvSpPr/>
          <p:nvPr/>
        </p:nvSpPr>
        <p:spPr>
          <a:xfrm>
            <a:off x="3737665" y="1418164"/>
            <a:ext cx="5319304" cy="1312287"/>
          </a:xfrm>
          <a:prstGeom prst="bracketPair">
            <a:avLst>
              <a:gd name="adj" fmla="val 10867"/>
            </a:avLst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5987A6-EBE2-50B9-7B57-258F97B61795}"/>
              </a:ext>
            </a:extLst>
          </p:cNvPr>
          <p:cNvSpPr txBox="1"/>
          <p:nvPr/>
        </p:nvSpPr>
        <p:spPr>
          <a:xfrm>
            <a:off x="4683547" y="1720364"/>
            <a:ext cx="34275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DL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분반 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CV 1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팀</a:t>
            </a:r>
          </a:p>
        </p:txBody>
      </p:sp>
    </p:spTree>
    <p:extLst>
      <p:ext uri="{BB962C8B-B14F-4D97-AF65-F5344CB8AC3E}">
        <p14:creationId xmlns:p14="http://schemas.microsoft.com/office/powerpoint/2010/main" val="10937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020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Train – Validation  Split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12" name="내용 개체 틀 10">
            <a:extLst>
              <a:ext uri="{FF2B5EF4-FFF2-40B4-BE49-F238E27FC236}">
                <a16:creationId xmlns:a16="http://schemas.microsoft.com/office/drawing/2014/main" id="{4AE4CAC1-BA09-137E-D318-F88D549D7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45419"/>
            <a:ext cx="10515600" cy="182243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2A773-5E63-CCD6-ABEF-60334CE3BA3F}"/>
              </a:ext>
            </a:extLst>
          </p:cNvPr>
          <p:cNvSpPr/>
          <p:nvPr/>
        </p:nvSpPr>
        <p:spPr>
          <a:xfrm>
            <a:off x="838201" y="4309928"/>
            <a:ext cx="7450666" cy="560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CE55E50-AC28-89E8-4D24-636C248AEF13}"/>
              </a:ext>
            </a:extLst>
          </p:cNvPr>
          <p:cNvSpPr/>
          <p:nvPr/>
        </p:nvSpPr>
        <p:spPr>
          <a:xfrm>
            <a:off x="838200" y="4309928"/>
            <a:ext cx="621929" cy="560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E95D5A-1A33-A539-1B37-528EE6A6ABEF}"/>
              </a:ext>
            </a:extLst>
          </p:cNvPr>
          <p:cNvSpPr/>
          <p:nvPr/>
        </p:nvSpPr>
        <p:spPr>
          <a:xfrm>
            <a:off x="838201" y="5123184"/>
            <a:ext cx="7450666" cy="560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E735AF-DF0D-E3F0-F5E9-19AC84B9477D}"/>
              </a:ext>
            </a:extLst>
          </p:cNvPr>
          <p:cNvSpPr/>
          <p:nvPr/>
        </p:nvSpPr>
        <p:spPr>
          <a:xfrm>
            <a:off x="838200" y="5123184"/>
            <a:ext cx="621929" cy="5604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C81DF4-8E34-A42F-D299-04DA4E9D1B0F}"/>
              </a:ext>
            </a:extLst>
          </p:cNvPr>
          <p:cNvSpPr txBox="1"/>
          <p:nvPr/>
        </p:nvSpPr>
        <p:spPr>
          <a:xfrm>
            <a:off x="1585012" y="4405483"/>
            <a:ext cx="6100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Valid set</a:t>
            </a:r>
            <a:r>
              <a:rPr lang="ko-KR" altLang="en-US" dirty="0"/>
              <a:t>의 비율 </a:t>
            </a:r>
            <a:r>
              <a:rPr lang="en-US" altLang="ko-KR" dirty="0"/>
              <a:t>: 0.15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44EF0-5AF1-F5C4-E1E7-F4B17BB7F4BC}"/>
              </a:ext>
            </a:extLst>
          </p:cNvPr>
          <p:cNvSpPr txBox="1"/>
          <p:nvPr/>
        </p:nvSpPr>
        <p:spPr>
          <a:xfrm>
            <a:off x="1561733" y="5218739"/>
            <a:ext cx="658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Stratify : </a:t>
            </a:r>
            <a:r>
              <a:rPr lang="ko-KR" altLang="en-US" dirty="0" err="1"/>
              <a:t>층화표집</a:t>
            </a:r>
            <a:r>
              <a:rPr lang="en-US" altLang="ko-KR" dirty="0"/>
              <a:t>(</a:t>
            </a:r>
            <a:r>
              <a:rPr lang="ko-KR" altLang="en-US" dirty="0"/>
              <a:t>각 </a:t>
            </a:r>
            <a:r>
              <a:rPr lang="en-US" altLang="ko-KR" dirty="0"/>
              <a:t>class</a:t>
            </a:r>
            <a:r>
              <a:rPr lang="ko-KR" altLang="en-US" dirty="0"/>
              <a:t>가 같은 비율로</a:t>
            </a:r>
            <a:r>
              <a:rPr lang="en-US" altLang="ko-KR" dirty="0"/>
              <a:t>)</a:t>
            </a:r>
            <a:r>
              <a:rPr lang="ko-KR" altLang="en-US" dirty="0"/>
              <a:t>이 이루어지도록 설정</a:t>
            </a:r>
          </a:p>
        </p:txBody>
      </p:sp>
    </p:spTree>
    <p:extLst>
      <p:ext uri="{BB962C8B-B14F-4D97-AF65-F5344CB8AC3E}">
        <p14:creationId xmlns:p14="http://schemas.microsoft.com/office/powerpoint/2010/main" val="406880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5091570" y="2824480"/>
            <a:ext cx="2008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prstClr val="white"/>
                </a:solidFill>
                <a:latin typeface="마루 부리 Beta"/>
              </a:rPr>
              <a:t>Model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7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904D6B5-517A-D4BC-245E-AA410D782A25}"/>
              </a:ext>
            </a:extLst>
          </p:cNvPr>
          <p:cNvSpPr/>
          <p:nvPr/>
        </p:nvSpPr>
        <p:spPr>
          <a:xfrm>
            <a:off x="521563" y="1151317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C47BB-5FDB-48AA-EAE0-968693F80465}"/>
              </a:ext>
            </a:extLst>
          </p:cNvPr>
          <p:cNvSpPr txBox="1"/>
          <p:nvPr/>
        </p:nvSpPr>
        <p:spPr>
          <a:xfrm>
            <a:off x="751864" y="5368129"/>
            <a:ext cx="10918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Model Scaling(depth, width, resolution)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을 시스템적으로 분석하여 제안한 최적의 네트워크 구조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13">
            <a:extLst>
              <a:ext uri="{FF2B5EF4-FFF2-40B4-BE49-F238E27FC236}">
                <a16:creationId xmlns:a16="http://schemas.microsoft.com/office/drawing/2014/main" id="{AD2A60C7-DE66-42BA-BE2B-DFF46264FD39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C61B1-07CE-61EC-75C7-D9D8D60D1837}"/>
              </a:ext>
            </a:extLst>
          </p:cNvPr>
          <p:cNvSpPr txBox="1"/>
          <p:nvPr/>
        </p:nvSpPr>
        <p:spPr>
          <a:xfrm>
            <a:off x="524344" y="1209571"/>
            <a:ext cx="210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EfficientNet-B7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01CB93-4129-7010-7ED5-92A60D9FD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458" y="1934207"/>
            <a:ext cx="6454883" cy="298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18ACA2-B8E4-0567-27FB-86F985B0E0A5}"/>
              </a:ext>
            </a:extLst>
          </p:cNvPr>
          <p:cNvSpPr txBox="1"/>
          <p:nvPr/>
        </p:nvSpPr>
        <p:spPr>
          <a:xfrm>
            <a:off x="521563" y="6400800"/>
            <a:ext cx="92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dirty="0" err="1">
                <a:solidFill>
                  <a:schemeClr val="bg1">
                    <a:lumMod val="75000"/>
                  </a:schemeClr>
                </a:solidFill>
              </a:rPr>
              <a:t>EfficientNet</a:t>
            </a:r>
            <a:r>
              <a:rPr lang="en" altLang="ko-Kore-KR" sz="1400" dirty="0">
                <a:solidFill>
                  <a:schemeClr val="bg1">
                    <a:lumMod val="75000"/>
                  </a:schemeClr>
                </a:solidFill>
              </a:rPr>
              <a:t>: Rethinking Model Scaling for Convolutional Neural Networks. </a:t>
            </a:r>
            <a:r>
              <a:rPr lang="en" altLang="ko-Kore-KR" sz="1400" dirty="0" err="1">
                <a:solidFill>
                  <a:schemeClr val="bg1">
                    <a:lumMod val="75000"/>
                  </a:schemeClr>
                </a:solidFill>
              </a:rPr>
              <a:t>Mingxing</a:t>
            </a:r>
            <a:r>
              <a:rPr lang="en" altLang="ko-Kore-KR" sz="1400" dirty="0">
                <a:solidFill>
                  <a:schemeClr val="bg1">
                    <a:lumMod val="75000"/>
                  </a:schemeClr>
                </a:solidFill>
              </a:rPr>
              <a:t> Tan, Quoc V Le. (2019)</a:t>
            </a:r>
            <a:endParaRPr kumimoji="1" lang="ko-Kore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27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904D6B5-517A-D4BC-245E-AA410D782A25}"/>
              </a:ext>
            </a:extLst>
          </p:cNvPr>
          <p:cNvSpPr/>
          <p:nvPr/>
        </p:nvSpPr>
        <p:spPr>
          <a:xfrm>
            <a:off x="521563" y="1151317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7C47BB-5FDB-48AA-EAE0-968693F80465}"/>
              </a:ext>
            </a:extLst>
          </p:cNvPr>
          <p:cNvSpPr txBox="1"/>
          <p:nvPr/>
        </p:nvSpPr>
        <p:spPr>
          <a:xfrm>
            <a:off x="751864" y="5368129"/>
            <a:ext cx="10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한정된 리소스에서 최적의 성능을 이끌어내기 위해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EfficientNet-B4, B7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을 활용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최종적으로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B7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을 선택 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13">
            <a:extLst>
              <a:ext uri="{FF2B5EF4-FFF2-40B4-BE49-F238E27FC236}">
                <a16:creationId xmlns:a16="http://schemas.microsoft.com/office/drawing/2014/main" id="{AD2A60C7-DE66-42BA-BE2B-DFF46264FD39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C61B1-07CE-61EC-75C7-D9D8D60D1837}"/>
              </a:ext>
            </a:extLst>
          </p:cNvPr>
          <p:cNvSpPr txBox="1"/>
          <p:nvPr/>
        </p:nvSpPr>
        <p:spPr>
          <a:xfrm>
            <a:off x="524344" y="1209571"/>
            <a:ext cx="2104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EfficientNet-B7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A60E6A-3BA4-CD19-F76C-CA178C1A1C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55"/>
          <a:stretch/>
        </p:blipFill>
        <p:spPr bwMode="auto">
          <a:xfrm>
            <a:off x="3864820" y="1631583"/>
            <a:ext cx="4462359" cy="34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A92B9-7136-E307-592C-A414788D8224}"/>
              </a:ext>
            </a:extLst>
          </p:cNvPr>
          <p:cNvSpPr txBox="1"/>
          <p:nvPr/>
        </p:nvSpPr>
        <p:spPr>
          <a:xfrm>
            <a:off x="521563" y="6400800"/>
            <a:ext cx="9258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400" dirty="0" err="1">
                <a:solidFill>
                  <a:schemeClr val="bg1">
                    <a:lumMod val="75000"/>
                  </a:schemeClr>
                </a:solidFill>
              </a:rPr>
              <a:t>EfficientNet</a:t>
            </a:r>
            <a:r>
              <a:rPr lang="en" altLang="ko-Kore-KR" sz="1400" dirty="0">
                <a:solidFill>
                  <a:schemeClr val="bg1">
                    <a:lumMod val="75000"/>
                  </a:schemeClr>
                </a:solidFill>
              </a:rPr>
              <a:t>: Rethinking Model Scaling for Convolutional Neural Networks. </a:t>
            </a:r>
            <a:r>
              <a:rPr lang="en" altLang="ko-Kore-KR" sz="1400" dirty="0" err="1">
                <a:solidFill>
                  <a:schemeClr val="bg1">
                    <a:lumMod val="75000"/>
                  </a:schemeClr>
                </a:solidFill>
              </a:rPr>
              <a:t>Mingxing</a:t>
            </a:r>
            <a:r>
              <a:rPr lang="en" altLang="ko-Kore-KR" sz="1400" dirty="0">
                <a:solidFill>
                  <a:schemeClr val="bg1">
                    <a:lumMod val="75000"/>
                  </a:schemeClr>
                </a:solidFill>
              </a:rPr>
              <a:t> Tan, Quoc V Le. (2019)</a:t>
            </a:r>
            <a:endParaRPr kumimoji="1" lang="ko-Kore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1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904D6B5-517A-D4BC-245E-AA410D782A25}"/>
              </a:ext>
            </a:extLst>
          </p:cNvPr>
          <p:cNvSpPr/>
          <p:nvPr/>
        </p:nvSpPr>
        <p:spPr>
          <a:xfrm>
            <a:off x="521563" y="1151317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13">
            <a:extLst>
              <a:ext uri="{FF2B5EF4-FFF2-40B4-BE49-F238E27FC236}">
                <a16:creationId xmlns:a16="http://schemas.microsoft.com/office/drawing/2014/main" id="{AD2A60C7-DE66-42BA-BE2B-DFF46264FD39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565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- Optimizer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C61B1-07CE-61EC-75C7-D9D8D60D1837}"/>
              </a:ext>
            </a:extLst>
          </p:cNvPr>
          <p:cNvSpPr txBox="1"/>
          <p:nvPr/>
        </p:nvSpPr>
        <p:spPr>
          <a:xfrm>
            <a:off x="524344" y="1209571"/>
            <a:ext cx="2477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AdamP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optimizer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AE5F1-EECF-0EF9-6DCB-D7908D2A6462}"/>
              </a:ext>
            </a:extLst>
          </p:cNvPr>
          <p:cNvSpPr txBox="1"/>
          <p:nvPr/>
        </p:nvSpPr>
        <p:spPr>
          <a:xfrm>
            <a:off x="521563" y="6306196"/>
            <a:ext cx="9944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200" b="0" i="0" dirty="0" err="1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AdamP</a:t>
            </a:r>
            <a:r>
              <a:rPr lang="en" altLang="ko-Kore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: Slowing Down the Slowdown for Momentum Optimizers on Scale-invariant Weights</a:t>
            </a:r>
            <a:r>
              <a:rPr lang="en" altLang="ko-Kore-KR" sz="1200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r>
              <a:rPr lang="en" altLang="ko-Kore-KR" sz="1200" u="sng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" altLang="ko-Kore-KR" sz="1200" i="0" u="sng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Byeongho Heo</a:t>
            </a:r>
            <a:r>
              <a:rPr lang="en" altLang="ko-Kore-KR" sz="1200" i="0" u="sng" strike="noStrike" baseline="3000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✱</a:t>
            </a:r>
            <a:r>
              <a:rPr lang="en" altLang="ko-Kore-KR" sz="1200" i="0" u="sng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, </a:t>
            </a:r>
            <a:r>
              <a:rPr lang="en" altLang="ko-Kore-KR" sz="1200" i="0" u="sng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Sanghyuk Chun</a:t>
            </a:r>
            <a:r>
              <a:rPr lang="en" altLang="ko-Kore-KR" sz="1200" b="0" i="0" u="none" strike="noStrike" baseline="3000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✱</a:t>
            </a:r>
            <a:r>
              <a:rPr lang="en" altLang="ko-Kore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, </a:t>
            </a:r>
            <a:r>
              <a:rPr lang="en" altLang="ko-Kore-KR" sz="12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Seong Joon Oh</a:t>
            </a:r>
            <a:r>
              <a:rPr lang="en" altLang="ko-Kore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, </a:t>
            </a:r>
            <a:r>
              <a:rPr lang="en" altLang="ko-Kore-KR" sz="12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Dongyoon Han</a:t>
            </a:r>
            <a:r>
              <a:rPr lang="en" altLang="ko-Kore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, </a:t>
            </a:r>
            <a:r>
              <a:rPr lang="en" altLang="ko-Kore-KR" sz="12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Sangdoo Yun</a:t>
            </a:r>
            <a:r>
              <a:rPr lang="en" altLang="ko-Kore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, </a:t>
            </a:r>
            <a:r>
              <a:rPr lang="en" altLang="ko-Kore-KR" sz="12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Gyuwan Kim</a:t>
            </a:r>
            <a:r>
              <a:rPr lang="en" altLang="ko-Kore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. </a:t>
            </a:r>
            <a:r>
              <a:rPr lang="en" altLang="ko-Kore-KR" sz="12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Youngjung Uh</a:t>
            </a:r>
            <a:r>
              <a:rPr lang="en" altLang="ko-Kore-KR" sz="1200" b="0" i="0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, </a:t>
            </a:r>
            <a:r>
              <a:rPr lang="en" altLang="ko-Kore-KR" sz="12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Jung-Woo Ha</a:t>
            </a:r>
            <a:r>
              <a:rPr lang="en" altLang="ko-Kore-KR" sz="1200" b="0" i="0" u="none" strike="noStrike" dirty="0">
                <a:solidFill>
                  <a:schemeClr val="bg1">
                    <a:lumMod val="75000"/>
                  </a:schemeClr>
                </a:solidFill>
                <a:effectLst/>
                <a:latin typeface="-apple-system"/>
              </a:rPr>
              <a:t> </a:t>
            </a:r>
            <a:r>
              <a:rPr lang="en" altLang="ko-Kore-KR" sz="1200" dirty="0">
                <a:solidFill>
                  <a:schemeClr val="bg1">
                    <a:lumMod val="75000"/>
                  </a:schemeClr>
                </a:solidFill>
              </a:rPr>
              <a:t>(2021)</a:t>
            </a:r>
            <a:endParaRPr kumimoji="1" lang="ko-Kore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momentum90.mp4">
            <a:hlinkClick r:id="" action="ppaction://media"/>
            <a:extLst>
              <a:ext uri="{FF2B5EF4-FFF2-40B4-BE49-F238E27FC236}">
                <a16:creationId xmlns:a16="http://schemas.microsoft.com/office/drawing/2014/main" id="{F8DFB5CF-401E-0E37-CACD-77F36038A2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789881" y="1829220"/>
            <a:ext cx="4842322" cy="403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6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904D6B5-517A-D4BC-245E-AA410D782A25}"/>
              </a:ext>
            </a:extLst>
          </p:cNvPr>
          <p:cNvSpPr/>
          <p:nvPr/>
        </p:nvSpPr>
        <p:spPr>
          <a:xfrm>
            <a:off x="521563" y="1151317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 13">
            <a:extLst>
              <a:ext uri="{FF2B5EF4-FFF2-40B4-BE49-F238E27FC236}">
                <a16:creationId xmlns:a16="http://schemas.microsoft.com/office/drawing/2014/main" id="{AD2A60C7-DE66-42BA-BE2B-DFF46264FD39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2629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Model – Focal</a:t>
            </a:r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Loss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C61B1-07CE-61EC-75C7-D9D8D60D1837}"/>
              </a:ext>
            </a:extLst>
          </p:cNvPr>
          <p:cNvSpPr txBox="1"/>
          <p:nvPr/>
        </p:nvSpPr>
        <p:spPr>
          <a:xfrm>
            <a:off x="524344" y="1209571"/>
            <a:ext cx="1464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Focal Loss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4AE5F1-EECF-0EF9-6DCB-D7908D2A6462}"/>
              </a:ext>
            </a:extLst>
          </p:cNvPr>
          <p:cNvSpPr txBox="1"/>
          <p:nvPr/>
        </p:nvSpPr>
        <p:spPr>
          <a:xfrm>
            <a:off x="521563" y="6404411"/>
            <a:ext cx="99443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1200" dirty="0">
                <a:solidFill>
                  <a:schemeClr val="bg1">
                    <a:lumMod val="75000"/>
                  </a:schemeClr>
                </a:solidFill>
              </a:rPr>
              <a:t>Focal Loss for Dense Object Detection. Tsung-Yi Lin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" altLang="ko-Kore-KR" sz="1200" dirty="0">
                <a:solidFill>
                  <a:schemeClr val="bg1">
                    <a:lumMod val="75000"/>
                  </a:schemeClr>
                </a:solidFill>
              </a:rPr>
              <a:t> Priya Goyal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" altLang="ko-Kore-KR" sz="1200" dirty="0">
                <a:solidFill>
                  <a:schemeClr val="bg1">
                    <a:lumMod val="75000"/>
                  </a:schemeClr>
                </a:solidFill>
              </a:rPr>
              <a:t> Ross </a:t>
            </a:r>
            <a:r>
              <a:rPr lang="en" altLang="ko-Kore-KR" sz="1200" dirty="0" err="1">
                <a:solidFill>
                  <a:schemeClr val="bg1">
                    <a:lumMod val="75000"/>
                  </a:schemeClr>
                </a:solidFill>
              </a:rPr>
              <a:t>Girshick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" altLang="ko-Kore-KR" sz="12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" altLang="ko-Kore-KR" sz="1200" dirty="0" err="1">
                <a:solidFill>
                  <a:schemeClr val="bg1">
                    <a:lumMod val="75000"/>
                  </a:schemeClr>
                </a:solidFill>
              </a:rPr>
              <a:t>Kaiming</a:t>
            </a:r>
            <a:r>
              <a:rPr lang="en" altLang="ko-Kore-KR" sz="1200" dirty="0">
                <a:solidFill>
                  <a:schemeClr val="bg1">
                    <a:lumMod val="75000"/>
                  </a:schemeClr>
                </a:solidFill>
              </a:rPr>
              <a:t> He</a:t>
            </a:r>
            <a:r>
              <a:rPr lang="en-US" altLang="ko-KR" sz="1200" dirty="0">
                <a:solidFill>
                  <a:schemeClr val="bg1">
                    <a:lumMod val="75000"/>
                  </a:schemeClr>
                </a:solidFill>
              </a:rPr>
              <a:t>,</a:t>
            </a:r>
            <a:r>
              <a:rPr lang="en" altLang="ko-Kore-KR" sz="1200" dirty="0">
                <a:solidFill>
                  <a:schemeClr val="bg1">
                    <a:lumMod val="75000"/>
                  </a:schemeClr>
                </a:solidFill>
              </a:rPr>
              <a:t> Piotr Dollar(2017)</a:t>
            </a:r>
            <a:endParaRPr kumimoji="1" lang="ko-Kore-KR" alt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A0748C-02E2-CB8F-65FB-C8336EFB4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51" y="1909499"/>
            <a:ext cx="5560498" cy="34211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29BD2A-FB92-32E7-52E6-5701C1EADBAF}"/>
              </a:ext>
            </a:extLst>
          </p:cNvPr>
          <p:cNvSpPr txBox="1"/>
          <p:nvPr/>
        </p:nvSpPr>
        <p:spPr>
          <a:xfrm>
            <a:off x="751755" y="5478141"/>
            <a:ext cx="109185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클래스 불균형 데이터셋에서 생기는 문제를 해결하기 위해 개발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쉽게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오분류되는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케이스에 큰 가중치를 두는 방식으로 작동 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8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5314901" y="2824480"/>
            <a:ext cx="1562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prstClr val="white"/>
                </a:solidFill>
                <a:latin typeface="마루 부리 Beta"/>
              </a:rPr>
              <a:t>Train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50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09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FCAEA2-9A8E-4EE8-8D5F-639BCC14FE0B}"/>
              </a:ext>
            </a:extLst>
          </p:cNvPr>
          <p:cNvSpPr/>
          <p:nvPr/>
        </p:nvSpPr>
        <p:spPr>
          <a:xfrm>
            <a:off x="5719342" y="3254418"/>
            <a:ext cx="2767875" cy="2767875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395CAC-2303-49C7-8E0F-CA7D52B84169}"/>
              </a:ext>
            </a:extLst>
          </p:cNvPr>
          <p:cNvSpPr/>
          <p:nvPr/>
        </p:nvSpPr>
        <p:spPr>
          <a:xfrm>
            <a:off x="3675736" y="3254418"/>
            <a:ext cx="2767875" cy="2767875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A881F52-1A68-4644-8FB9-6E69F0C4AD6F}"/>
              </a:ext>
            </a:extLst>
          </p:cNvPr>
          <p:cNvSpPr/>
          <p:nvPr/>
        </p:nvSpPr>
        <p:spPr>
          <a:xfrm>
            <a:off x="4697539" y="1547057"/>
            <a:ext cx="2767875" cy="2767875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034D5-42A8-4241-9D66-9B53239DB210}"/>
              </a:ext>
            </a:extLst>
          </p:cNvPr>
          <p:cNvSpPr txBox="1"/>
          <p:nvPr/>
        </p:nvSpPr>
        <p:spPr>
          <a:xfrm>
            <a:off x="4440628" y="4534162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Model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2FD0B-2018-4853-AF61-F901FE68377A}"/>
              </a:ext>
            </a:extLst>
          </p:cNvPr>
          <p:cNvSpPr txBox="1"/>
          <p:nvPr/>
        </p:nvSpPr>
        <p:spPr>
          <a:xfrm>
            <a:off x="5578858" y="2806249"/>
            <a:ext cx="1004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Optimizer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32887-5039-491A-9BFD-663FE8E06D99}"/>
              </a:ext>
            </a:extLst>
          </p:cNvPr>
          <p:cNvSpPr txBox="1"/>
          <p:nvPr/>
        </p:nvSpPr>
        <p:spPr>
          <a:xfrm>
            <a:off x="7091113" y="4534162"/>
            <a:ext cx="74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Others</a:t>
            </a:r>
            <a:endParaRPr lang="ko-KR" alt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EB940-669A-4CFC-992B-7ECA0318A204}"/>
              </a:ext>
            </a:extLst>
          </p:cNvPr>
          <p:cNvSpPr txBox="1"/>
          <p:nvPr/>
        </p:nvSpPr>
        <p:spPr>
          <a:xfrm>
            <a:off x="906112" y="4534162"/>
            <a:ext cx="2469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Batch size : 32</a:t>
            </a:r>
          </a:p>
          <a:p>
            <a:pPr algn="just"/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Epoch  : 80</a:t>
            </a:r>
          </a:p>
          <a:p>
            <a:pPr algn="just"/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Early Stopping Patience : 25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14613-947E-4074-AFCA-DBBCE5DD8670}"/>
              </a:ext>
            </a:extLst>
          </p:cNvPr>
          <p:cNvSpPr txBox="1"/>
          <p:nvPr/>
        </p:nvSpPr>
        <p:spPr>
          <a:xfrm>
            <a:off x="8816112" y="4523361"/>
            <a:ext cx="24697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OneCycle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LR Scheduler</a:t>
            </a:r>
          </a:p>
          <a:p>
            <a:pPr algn="just"/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altLang="ko-KR" sz="1600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max_lr</a:t>
            </a:r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: 0.0001</a:t>
            </a:r>
            <a:endParaRPr lang="ko-KR" altLang="en-US" sz="16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01CC9-6B77-47D5-8BAE-075FAAFDD9E4}"/>
              </a:ext>
            </a:extLst>
          </p:cNvPr>
          <p:cNvSpPr txBox="1"/>
          <p:nvPr/>
        </p:nvSpPr>
        <p:spPr>
          <a:xfrm>
            <a:off x="7932803" y="2182393"/>
            <a:ext cx="24697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b="1" spc="-15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AdamP</a:t>
            </a:r>
            <a:r>
              <a:rPr lang="en-US" altLang="ko-KR" b="1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optimizer</a:t>
            </a:r>
          </a:p>
          <a:p>
            <a:pPr algn="just"/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Learning rate : 0.0005</a:t>
            </a:r>
          </a:p>
          <a:p>
            <a:pPr algn="just"/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Weight decay : 0.1</a:t>
            </a:r>
          </a:p>
          <a:p>
            <a:pPr algn="just"/>
            <a:r>
              <a:rPr lang="en-US" altLang="ko-KR" sz="16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Momentum : 0.9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A763B2-215B-2330-E89E-D50541114BCB}"/>
              </a:ext>
            </a:extLst>
          </p:cNvPr>
          <p:cNvSpPr txBox="1"/>
          <p:nvPr/>
        </p:nvSpPr>
        <p:spPr>
          <a:xfrm>
            <a:off x="524344" y="1209571"/>
            <a:ext cx="3355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Other Hyperparameters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8096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Train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5075318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9408678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4521838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AC40B-081A-4C79-BF80-1243419EFDA8}"/>
              </a:ext>
            </a:extLst>
          </p:cNvPr>
          <p:cNvSpPr txBox="1"/>
          <p:nvPr/>
        </p:nvSpPr>
        <p:spPr>
          <a:xfrm>
            <a:off x="8870844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5075317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9408676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1097950" y="3273238"/>
            <a:ext cx="1755317" cy="1389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Pretrained</a:t>
            </a:r>
          </a:p>
          <a:p>
            <a:pPr algn="ctr">
              <a:lnSpc>
                <a:spcPct val="120000"/>
              </a:lnSpc>
            </a:pPr>
            <a:r>
              <a:rPr lang="en-US" altLang="ko-KR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EfficientNet-b7</a:t>
            </a:r>
          </a:p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74E9-BD5D-4E97-9C9F-91F062DC1F8E}"/>
              </a:ext>
            </a:extLst>
          </p:cNvPr>
          <p:cNvSpPr txBox="1"/>
          <p:nvPr/>
        </p:nvSpPr>
        <p:spPr>
          <a:xfrm>
            <a:off x="9454878" y="3494837"/>
            <a:ext cx="1949045" cy="94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증강된 데이터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학습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C61B1-07CE-61EC-75C7-D9D8D60D1837}"/>
              </a:ext>
            </a:extLst>
          </p:cNvPr>
          <p:cNvSpPr txBox="1"/>
          <p:nvPr/>
        </p:nvSpPr>
        <p:spPr>
          <a:xfrm>
            <a:off x="524344" y="1209571"/>
            <a:ext cx="2401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Transfer Learning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79CD77-B11C-5FF7-9656-68E3F77DD684}"/>
              </a:ext>
            </a:extLst>
          </p:cNvPr>
          <p:cNvSpPr txBox="1"/>
          <p:nvPr/>
        </p:nvSpPr>
        <p:spPr>
          <a:xfrm>
            <a:off x="5218341" y="3494837"/>
            <a:ext cx="1755317" cy="94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원본 데이터</a:t>
            </a:r>
            <a:endParaRPr lang="en-US" altLang="ko-KR" sz="2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45586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FFD00A-2DF4-4775-AAC7-43F3FE6D0795}"/>
              </a:ext>
            </a:extLst>
          </p:cNvPr>
          <p:cNvGrpSpPr/>
          <p:nvPr/>
        </p:nvGrpSpPr>
        <p:grpSpPr>
          <a:xfrm>
            <a:off x="1212348" y="1627613"/>
            <a:ext cx="9860870" cy="3519581"/>
            <a:chOff x="1303788" y="1886251"/>
            <a:chExt cx="9860870" cy="35195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E8F7FC-C6F3-4F21-A228-1AB0954E1DC3}"/>
                </a:ext>
              </a:extLst>
            </p:cNvPr>
            <p:cNvSpPr txBox="1"/>
            <p:nvPr/>
          </p:nvSpPr>
          <p:spPr>
            <a:xfrm>
              <a:off x="1303788" y="1886251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0C6E19-4D93-4CF5-9BA6-A2D9A2A68187}"/>
                </a:ext>
              </a:extLst>
            </p:cNvPr>
            <p:cNvSpPr txBox="1"/>
            <p:nvPr/>
          </p:nvSpPr>
          <p:spPr>
            <a:xfrm>
              <a:off x="9865905" y="318984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」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6723807" y="2916579"/>
            <a:ext cx="3050658" cy="991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i="1" spc="-150" dirty="0">
                <a:solidFill>
                  <a:prstClr val="white"/>
                </a:solidFill>
                <a:latin typeface="마루 부리 Beta"/>
              </a:rPr>
              <a:t>최종성적</a:t>
            </a:r>
            <a:endParaRPr lang="en-US" altLang="ko-KR" i="1" spc="-150" dirty="0">
              <a:solidFill>
                <a:prstClr val="white"/>
              </a:solidFill>
              <a:latin typeface="마루 부리 Beta"/>
            </a:endParaRP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i="1" spc="-150" dirty="0">
                <a:solidFill>
                  <a:prstClr val="white"/>
                </a:solidFill>
                <a:latin typeface="마루 부리 Beta"/>
              </a:rPr>
              <a:t>Public F1 Score : 0.8082</a:t>
            </a:r>
          </a:p>
          <a:p>
            <a:pPr marL="0" marR="0" lvl="0" indent="0" algn="just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1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Private F1 Score : 0.8134</a:t>
            </a:r>
            <a:endParaRPr kumimoji="0" lang="ko-KR" altLang="en-US" sz="18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0663E2-35CF-1EA9-7893-BABCA6DC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996" y="2916579"/>
            <a:ext cx="29210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632109" y="2824480"/>
            <a:ext cx="2927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prstClr val="white"/>
                </a:solidFill>
                <a:latin typeface="마루 부리 Beta"/>
              </a:rPr>
              <a:t>Task</a:t>
            </a: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 </a:t>
            </a: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소개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808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467203" y="2824480"/>
            <a:ext cx="3257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prstClr val="white"/>
                </a:solidFill>
                <a:latin typeface="마루 부리 Beta"/>
              </a:rPr>
              <a:t>Conclusion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7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FA120-F414-47F7-A373-3864606C32DD}"/>
              </a:ext>
            </a:extLst>
          </p:cNvPr>
          <p:cNvSpPr txBox="1"/>
          <p:nvPr/>
        </p:nvSpPr>
        <p:spPr>
          <a:xfrm>
            <a:off x="839418" y="4232922"/>
            <a:ext cx="47320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AdamP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Optimizer, Learning rate scheduler</a:t>
            </a:r>
          </a:p>
          <a:p>
            <a:pPr algn="just"/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Focal loss, Transfer Learning, Batch size tuning</a:t>
            </a:r>
          </a:p>
          <a:p>
            <a:pPr algn="just"/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Pretrained model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등 수많은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DL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 관련 지식 및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이를 기반으로 한 </a:t>
            </a:r>
            <a:r>
              <a:rPr lang="en-US" altLang="ko-KR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학습 환경 제작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856971" y="1884039"/>
            <a:ext cx="33554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DL </a:t>
            </a:r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지식 및 경험 축적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C53FE5F6-6DE3-D0AE-86E3-77C389A33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50" y="2472220"/>
            <a:ext cx="5494311" cy="298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3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Conclusion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FA120-F414-47F7-A373-3864606C32DD}"/>
              </a:ext>
            </a:extLst>
          </p:cNvPr>
          <p:cNvSpPr txBox="1"/>
          <p:nvPr/>
        </p:nvSpPr>
        <p:spPr>
          <a:xfrm>
            <a:off x="839418" y="4232922"/>
            <a:ext cx="47320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더 많은 지식과 경험이 필요함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 -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증강한 데이터를 학습하면 성능이 떨어짐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Batch size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와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Learning rate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의 관계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시의 흐름</a:t>
            </a:r>
            <a:endParaRPr lang="en-US" altLang="ko-KR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작업 및 협업 효율화 프로세스 확립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856971" y="1884039"/>
            <a:ext cx="3459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그럼에도 불구하고</a:t>
            </a:r>
            <a:r>
              <a:rPr lang="en-US" altLang="ko-KR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…</a:t>
            </a:r>
            <a:endParaRPr lang="ko-KR" altLang="en-US" sz="32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63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FFD00A-2DF4-4775-AAC7-43F3FE6D0795}"/>
              </a:ext>
            </a:extLst>
          </p:cNvPr>
          <p:cNvGrpSpPr/>
          <p:nvPr/>
        </p:nvGrpSpPr>
        <p:grpSpPr>
          <a:xfrm>
            <a:off x="1212348" y="1627613"/>
            <a:ext cx="9860870" cy="3519581"/>
            <a:chOff x="1303788" y="1886251"/>
            <a:chExt cx="9860870" cy="35195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E8F7FC-C6F3-4F21-A228-1AB0954E1DC3}"/>
                </a:ext>
              </a:extLst>
            </p:cNvPr>
            <p:cNvSpPr txBox="1"/>
            <p:nvPr/>
          </p:nvSpPr>
          <p:spPr>
            <a:xfrm>
              <a:off x="1303788" y="1886251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0C6E19-4D93-4CF5-9BA6-A2D9A2A68187}"/>
                </a:ext>
              </a:extLst>
            </p:cNvPr>
            <p:cNvSpPr txBox="1"/>
            <p:nvPr/>
          </p:nvSpPr>
          <p:spPr>
            <a:xfrm>
              <a:off x="9865905" y="318984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마루 부리 Beta"/>
                  <a:cs typeface="+mn-cs"/>
                </a:rPr>
                <a:t>」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3048886" y="2931203"/>
            <a:ext cx="6097772" cy="1145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600" i="1" spc="-150" dirty="0">
                <a:solidFill>
                  <a:prstClr val="white"/>
                </a:solidFill>
                <a:latin typeface="마루 부리 Beta"/>
              </a:rPr>
              <a:t>감사합니다</a:t>
            </a:r>
            <a:r>
              <a:rPr lang="en-US" altLang="ko-KR" sz="6600" i="1" spc="-150" dirty="0">
                <a:solidFill>
                  <a:prstClr val="white"/>
                </a:solidFill>
                <a:latin typeface="마루 부리 Beta"/>
              </a:rPr>
              <a:t>.</a:t>
            </a:r>
            <a:endParaRPr kumimoji="0" lang="ko-KR" altLang="en-US" sz="6600" b="0" i="1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324779-3C57-F3FC-370A-7B3EF898F49D}"/>
              </a:ext>
            </a:extLst>
          </p:cNvPr>
          <p:cNvSpPr txBox="1"/>
          <p:nvPr/>
        </p:nvSpPr>
        <p:spPr>
          <a:xfrm>
            <a:off x="5636871" y="55442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3094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1046597" y="2900846"/>
            <a:ext cx="10098806" cy="1168400"/>
            <a:chOff x="985520" y="-7111072"/>
            <a:chExt cx="10098806" cy="4450081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985520" y="-7111072"/>
              <a:ext cx="10098806" cy="4450081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82D9EE4-0481-47A2-98B1-ADDBA4498D24}"/>
                </a:ext>
              </a:extLst>
            </p:cNvPr>
            <p:cNvSpPr/>
            <p:nvPr/>
          </p:nvSpPr>
          <p:spPr>
            <a:xfrm>
              <a:off x="1133260" y="-6627855"/>
              <a:ext cx="933685" cy="3438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2763533" y="-5787851"/>
              <a:ext cx="7624203" cy="1758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NotoSansKR"/>
                </a:rPr>
                <a:t>사물의 종류 </a:t>
              </a:r>
              <a:r>
                <a:rPr lang="ko-KR" altLang="en-US" sz="2400" dirty="0">
                  <a:solidFill>
                    <a:schemeClr val="bg1"/>
                  </a:solidFill>
                  <a:latin typeface="NotoSansKR"/>
                </a:rPr>
                <a:t>및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NotoSansKR"/>
                </a:rPr>
                <a:t>정상 샘플과 비정상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NotoSansKR"/>
                </a:rPr>
                <a:t>(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NotoSansKR"/>
                </a:rPr>
                <a:t>이상치</a:t>
              </a:r>
              <a:r>
                <a:rPr lang="en-US" altLang="ko-KR" sz="2400" b="0" i="0" dirty="0">
                  <a:solidFill>
                    <a:schemeClr val="bg1"/>
                  </a:solidFill>
                  <a:effectLst/>
                  <a:latin typeface="NotoSansKR"/>
                </a:rPr>
                <a:t>) </a:t>
              </a: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NotoSansKR"/>
                </a:rPr>
                <a:t>샘플을 분류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내용 개체 틀 4">
            <a:extLst>
              <a:ext uri="{FF2B5EF4-FFF2-40B4-BE49-F238E27FC236}">
                <a16:creationId xmlns:a16="http://schemas.microsoft.com/office/drawing/2014/main" id="{37C5A755-3587-118C-F9F7-4900795C3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03"/>
          <a:stretch/>
        </p:blipFill>
        <p:spPr>
          <a:xfrm>
            <a:off x="628469" y="851871"/>
            <a:ext cx="10935061" cy="110354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D196B583-BCFC-6F80-941C-128A8F72F38E}"/>
              </a:ext>
            </a:extLst>
          </p:cNvPr>
          <p:cNvGrpSpPr/>
          <p:nvPr/>
        </p:nvGrpSpPr>
        <p:grpSpPr>
          <a:xfrm>
            <a:off x="1046597" y="4335943"/>
            <a:ext cx="10098806" cy="1168400"/>
            <a:chOff x="985520" y="-7111072"/>
            <a:chExt cx="10098806" cy="445008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E85C08D-F338-54CE-5E3A-D3EA2730F224}"/>
                </a:ext>
              </a:extLst>
            </p:cNvPr>
            <p:cNvSpPr/>
            <p:nvPr/>
          </p:nvSpPr>
          <p:spPr>
            <a:xfrm>
              <a:off x="985520" y="-7111072"/>
              <a:ext cx="10098806" cy="4450081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FC4F117-018B-63FC-EB11-FCA5ABC76A1A}"/>
                </a:ext>
              </a:extLst>
            </p:cNvPr>
            <p:cNvSpPr/>
            <p:nvPr/>
          </p:nvSpPr>
          <p:spPr>
            <a:xfrm>
              <a:off x="1133260" y="-6605205"/>
              <a:ext cx="933685" cy="343834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A0F6D11-C225-756E-3472-A6730040A41A}"/>
                </a:ext>
              </a:extLst>
            </p:cNvPr>
            <p:cNvSpPr txBox="1"/>
            <p:nvPr/>
          </p:nvSpPr>
          <p:spPr>
            <a:xfrm>
              <a:off x="2349414" y="-5765208"/>
              <a:ext cx="8452442" cy="1758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i="0" dirty="0">
                  <a:solidFill>
                    <a:schemeClr val="bg1"/>
                  </a:solidFill>
                  <a:effectLst/>
                  <a:latin typeface="NotoSansKR"/>
                </a:rPr>
                <a:t>평가 산식</a:t>
              </a:r>
              <a:r>
                <a:rPr lang="en-US" altLang="ko-KR" sz="2400" i="0" dirty="0">
                  <a:solidFill>
                    <a:schemeClr val="bg1"/>
                  </a:solidFill>
                  <a:effectLst/>
                  <a:latin typeface="NotoSansKR"/>
                </a:rPr>
                <a:t>:</a:t>
              </a:r>
              <a:r>
                <a:rPr lang="ko-KR" altLang="en-US" sz="2400" i="0" dirty="0">
                  <a:solidFill>
                    <a:schemeClr val="bg1"/>
                  </a:solidFill>
                  <a:effectLst/>
                  <a:latin typeface="NotoSansKR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NotoSansKR"/>
                </a:rPr>
                <a:t>Macro-F1 score(</a:t>
              </a:r>
              <a:r>
                <a:rPr lang="ko-KR" altLang="en-US" sz="2400" i="0" dirty="0">
                  <a:solidFill>
                    <a:schemeClr val="bg1"/>
                  </a:solidFill>
                  <a:effectLst/>
                  <a:latin typeface="NotoSansKR"/>
                </a:rPr>
                <a:t>클래스별</a:t>
              </a:r>
              <a:r>
                <a:rPr lang="en-US" altLang="ko-KR" sz="2400" i="0" dirty="0">
                  <a:solidFill>
                    <a:schemeClr val="bg1"/>
                  </a:solidFill>
                  <a:effectLst/>
                  <a:latin typeface="NotoSansKR"/>
                </a:rPr>
                <a:t>/</a:t>
              </a:r>
              <a:r>
                <a:rPr lang="ko-KR" altLang="en-US" sz="2400" i="0" dirty="0">
                  <a:solidFill>
                    <a:schemeClr val="bg1"/>
                  </a:solidFill>
                  <a:effectLst/>
                  <a:latin typeface="NotoSansKR"/>
                </a:rPr>
                <a:t>레이블별 </a:t>
              </a:r>
              <a:r>
                <a:rPr lang="en-US" altLang="ko-KR" sz="2400" i="0" dirty="0">
                  <a:solidFill>
                    <a:schemeClr val="bg1"/>
                  </a:solidFill>
                  <a:effectLst/>
                  <a:latin typeface="NotoSansKR"/>
                </a:rPr>
                <a:t>F1-score</a:t>
              </a:r>
              <a:r>
                <a:rPr lang="ko-KR" altLang="en-US" sz="2400" i="0" dirty="0">
                  <a:solidFill>
                    <a:schemeClr val="bg1"/>
                  </a:solidFill>
                  <a:effectLst/>
                  <a:latin typeface="NotoSansKR"/>
                </a:rPr>
                <a:t>의 평균</a:t>
              </a:r>
              <a:r>
                <a:rPr lang="en-US" altLang="ko-KR" sz="2400" i="0" dirty="0">
                  <a:solidFill>
                    <a:schemeClr val="bg1"/>
                  </a:solidFill>
                  <a:effectLst/>
                  <a:latin typeface="NotoSansKR"/>
                </a:rPr>
                <a:t>)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BFE57C5-EC43-1EDF-B4CD-5F3172217F96}"/>
              </a:ext>
            </a:extLst>
          </p:cNvPr>
          <p:cNvSpPr txBox="1"/>
          <p:nvPr/>
        </p:nvSpPr>
        <p:spPr>
          <a:xfrm>
            <a:off x="-1" y="656023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/>
              <a:t>`</a:t>
            </a:r>
            <a:r>
              <a:rPr lang="ko-KR" altLang="en-US" sz="1050" dirty="0"/>
              <a:t>https://dacon.io/competitions/official/235894/overview/description</a:t>
            </a:r>
          </a:p>
        </p:txBody>
      </p:sp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4193882" y="2824480"/>
            <a:ext cx="3804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데이터 요약</a:t>
            </a: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65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368988" y="1156905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4339705" y="1470982"/>
            <a:ext cx="39869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altLang="ko-KR" sz="4000" b="0" i="0" dirty="0" err="1">
                <a:solidFill>
                  <a:srgbClr val="000000"/>
                </a:solidFill>
                <a:effectLst/>
                <a:latin typeface="NotoSansKR"/>
              </a:rPr>
              <a:t>MVtec</a:t>
            </a:r>
            <a:r>
              <a:rPr lang="en-US" altLang="ko-KR" sz="4000" b="0" i="0" dirty="0">
                <a:solidFill>
                  <a:srgbClr val="000000"/>
                </a:solidFill>
                <a:effectLst/>
                <a:latin typeface="NotoSansKR"/>
              </a:rPr>
              <a:t> AD Dataset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3134D-B26B-AAED-5887-BF67D727A872}"/>
              </a:ext>
            </a:extLst>
          </p:cNvPr>
          <p:cNvSpPr txBox="1"/>
          <p:nvPr/>
        </p:nvSpPr>
        <p:spPr>
          <a:xfrm>
            <a:off x="3184852" y="2653104"/>
            <a:ext cx="6618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ko-KR" dirty="0">
                <a:solidFill>
                  <a:srgbClr val="000000"/>
                </a:solidFill>
                <a:latin typeface="NotoSansKR"/>
                <a:hlinkClick r:id="rId2"/>
              </a:rPr>
              <a:t>https://www.mvtec.com/company/research/datasets/mvtec-ad</a:t>
            </a:r>
            <a:endParaRPr lang="en-US" altLang="ko-KR" dirty="0">
              <a:solidFill>
                <a:srgbClr val="000000"/>
              </a:solidFill>
              <a:latin typeface="NotoSansKR"/>
            </a:endParaRPr>
          </a:p>
          <a:p>
            <a:pPr marL="0" indent="0">
              <a:buNone/>
            </a:pPr>
            <a:endParaRPr lang="en-US" altLang="ko-KR" dirty="0">
              <a:solidFill>
                <a:srgbClr val="000000"/>
              </a:solidFill>
              <a:latin typeface="NotoSansKR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15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종류의 사물이 존재하며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SansKR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SansKR"/>
              </a:rPr>
              <a:t>사물의 상태에 따라 이미지가 분류</a:t>
            </a:r>
            <a:endParaRPr lang="en-US" altLang="ko-KR" dirty="0">
              <a:solidFill>
                <a:srgbClr val="000000"/>
              </a:solidFill>
              <a:latin typeface="NotoSansKR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174DE90-0E54-40E2-47FC-9DD0DD68FBB3}"/>
              </a:ext>
            </a:extLst>
          </p:cNvPr>
          <p:cNvSpPr/>
          <p:nvPr/>
        </p:nvSpPr>
        <p:spPr>
          <a:xfrm>
            <a:off x="535883" y="3792194"/>
            <a:ext cx="2679413" cy="2551989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04EE708-8D1D-7844-36A6-6937EFC7BD77}"/>
              </a:ext>
            </a:extLst>
          </p:cNvPr>
          <p:cNvSpPr txBox="1">
            <a:spLocks/>
          </p:cNvSpPr>
          <p:nvPr/>
        </p:nvSpPr>
        <p:spPr>
          <a:xfrm>
            <a:off x="805260" y="4203250"/>
            <a:ext cx="2495277" cy="22416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NotoSansKR"/>
              </a:rPr>
              <a:t>train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NotoSansKR"/>
              </a:rPr>
              <a:t>4276</a:t>
            </a:r>
            <a:r>
              <a:rPr lang="ko-KR" altLang="en-US" sz="1600" dirty="0">
                <a:latin typeface="NotoSansKR"/>
              </a:rPr>
              <a:t>장의 이미지</a:t>
            </a:r>
            <a:r>
              <a:rPr lang="en-US" altLang="ko-KR" sz="1600" dirty="0">
                <a:latin typeface="NotoSansKR"/>
              </a:rPr>
              <a:t>(.</a:t>
            </a:r>
            <a:r>
              <a:rPr lang="en-US" altLang="ko-KR" sz="1600" dirty="0" err="1">
                <a:latin typeface="NotoSansKR"/>
              </a:rPr>
              <a:t>png</a:t>
            </a:r>
            <a:r>
              <a:rPr lang="en-US" altLang="ko-KR" sz="1600" dirty="0">
                <a:latin typeface="NotoSansKR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-US" altLang="ko-KR" sz="1600" dirty="0">
                <a:latin typeface="NotoSansKR"/>
              </a:rPr>
            </a:br>
            <a:r>
              <a:rPr lang="en-US" altLang="ko-KR" sz="1600" dirty="0">
                <a:latin typeface="NotoSansKR"/>
              </a:rPr>
              <a:t>test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NotoSansKR"/>
              </a:rPr>
              <a:t>2153</a:t>
            </a:r>
            <a:r>
              <a:rPr lang="ko-KR" altLang="en-US" sz="1600" dirty="0">
                <a:latin typeface="NotoSansKR"/>
              </a:rPr>
              <a:t>장의 이미지</a:t>
            </a:r>
            <a:r>
              <a:rPr lang="en-US" altLang="ko-KR" sz="1600" dirty="0">
                <a:latin typeface="NotoSansKR"/>
              </a:rPr>
              <a:t>(.</a:t>
            </a:r>
            <a:r>
              <a:rPr lang="en-US" altLang="ko-KR" sz="1600" dirty="0" err="1">
                <a:latin typeface="NotoSansKR"/>
              </a:rPr>
              <a:t>png</a:t>
            </a:r>
            <a:r>
              <a:rPr lang="en-US" altLang="ko-KR" sz="1600" dirty="0">
                <a:latin typeface="NotoSansKR"/>
              </a:rPr>
              <a:t>)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4B1844-0F3B-C5B7-DE19-313E6FC13881}"/>
              </a:ext>
            </a:extLst>
          </p:cNvPr>
          <p:cNvSpPr/>
          <p:nvPr/>
        </p:nvSpPr>
        <p:spPr>
          <a:xfrm>
            <a:off x="4679447" y="3792194"/>
            <a:ext cx="2679413" cy="2551989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1AE2E90-F7DA-6402-74E3-8886854EFD88}"/>
              </a:ext>
            </a:extLst>
          </p:cNvPr>
          <p:cNvSpPr/>
          <p:nvPr/>
        </p:nvSpPr>
        <p:spPr>
          <a:xfrm>
            <a:off x="8823011" y="3792194"/>
            <a:ext cx="2679413" cy="2551989"/>
          </a:xfrm>
          <a:prstGeom prst="roundRect">
            <a:avLst>
              <a:gd name="adj" fmla="val 1307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B76C4B-02B0-2B1B-60D4-581E549C52C3}"/>
              </a:ext>
            </a:extLst>
          </p:cNvPr>
          <p:cNvSpPr txBox="1"/>
          <p:nvPr/>
        </p:nvSpPr>
        <p:spPr>
          <a:xfrm>
            <a:off x="4807575" y="3851193"/>
            <a:ext cx="3519055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altLang="ko-KR" sz="1600" b="0" i="0" dirty="0">
                <a:effectLst/>
                <a:latin typeface="NotoSansKR"/>
              </a:rPr>
              <a:t>train_df.csv</a:t>
            </a:r>
          </a:p>
          <a:p>
            <a:pPr marL="0" indent="0" algn="l">
              <a:buNone/>
            </a:pPr>
            <a:endParaRPr lang="en-US" altLang="ko-KR" sz="1200" b="0" i="0" dirty="0">
              <a:effectLst/>
              <a:latin typeface="NotoSansKR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effectLst/>
                <a:latin typeface="NotoSansKR"/>
              </a:rPr>
              <a:t>index : </a:t>
            </a:r>
            <a:r>
              <a:rPr lang="ko-KR" altLang="en-US" sz="1200" b="0" i="0" dirty="0">
                <a:effectLst/>
                <a:latin typeface="NotoSansKR"/>
              </a:rPr>
              <a:t>이미지와 매칭되는 인덱스</a:t>
            </a:r>
          </a:p>
          <a:p>
            <a:pPr marL="0" indent="0" algn="l">
              <a:buNone/>
            </a:pPr>
            <a:r>
              <a:rPr lang="en-US" altLang="ko-KR" sz="1200" b="0" i="0" dirty="0" err="1">
                <a:effectLst/>
                <a:latin typeface="NotoSansKR"/>
              </a:rPr>
              <a:t>file_name</a:t>
            </a:r>
            <a:r>
              <a:rPr lang="en-US" altLang="ko-KR" sz="1200" b="0" i="0" dirty="0">
                <a:effectLst/>
                <a:latin typeface="NotoSansKR"/>
              </a:rPr>
              <a:t> : </a:t>
            </a:r>
            <a:r>
              <a:rPr lang="ko-KR" altLang="en-US" sz="1200" b="0" i="0" dirty="0">
                <a:effectLst/>
                <a:latin typeface="NotoSansKR"/>
              </a:rPr>
              <a:t>이미지 파일명</a:t>
            </a:r>
          </a:p>
          <a:p>
            <a:pPr marL="0" indent="0" algn="l">
              <a:buNone/>
            </a:pPr>
            <a:r>
              <a:rPr lang="en-US" altLang="ko-KR" sz="1200" b="0" i="0" dirty="0">
                <a:effectLst/>
                <a:latin typeface="NotoSansKR"/>
              </a:rPr>
              <a:t>class : </a:t>
            </a:r>
            <a:r>
              <a:rPr lang="ko-KR" altLang="en-US" sz="1200" b="0" i="0" dirty="0" err="1">
                <a:effectLst/>
                <a:latin typeface="NotoSansKR"/>
              </a:rPr>
              <a:t>사물명</a:t>
            </a:r>
            <a:endParaRPr lang="ko-KR" altLang="en-US" sz="1200" b="0" i="0" dirty="0">
              <a:effectLst/>
              <a:latin typeface="NotoSansKR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effectLst/>
                <a:latin typeface="NotoSansKR"/>
              </a:rPr>
              <a:t>state : </a:t>
            </a:r>
            <a:r>
              <a:rPr lang="ko-KR" altLang="en-US" sz="1200" b="0" i="0" dirty="0">
                <a:effectLst/>
                <a:latin typeface="NotoSansKR"/>
              </a:rPr>
              <a:t>사물의 상태</a:t>
            </a:r>
          </a:p>
          <a:p>
            <a:pPr marL="0" indent="0" algn="l">
              <a:buNone/>
            </a:pPr>
            <a:r>
              <a:rPr lang="en-US" altLang="ko-KR" sz="1200" b="0" i="0" dirty="0">
                <a:effectLst/>
                <a:latin typeface="NotoSansKR"/>
              </a:rPr>
              <a:t>label : </a:t>
            </a:r>
            <a:r>
              <a:rPr lang="ko-KR" altLang="en-US" sz="1200" b="0" i="0" dirty="0">
                <a:effectLst/>
                <a:latin typeface="NotoSansKR"/>
              </a:rPr>
              <a:t>최종 제출 형식</a:t>
            </a:r>
          </a:p>
          <a:p>
            <a:pPr marL="0" indent="0" algn="l">
              <a:buNone/>
            </a:pPr>
            <a:br>
              <a:rPr lang="ko-KR" altLang="en-US" sz="1100" b="0" i="0" dirty="0">
                <a:effectLst/>
                <a:latin typeface="NotoSansKR"/>
              </a:rPr>
            </a:br>
            <a:r>
              <a:rPr lang="en-US" altLang="ko-KR" sz="1600" b="0" i="0" dirty="0">
                <a:effectLst/>
                <a:latin typeface="NotoSansKR"/>
              </a:rPr>
              <a:t>test_df.csv</a:t>
            </a:r>
          </a:p>
          <a:p>
            <a:pPr marL="0" indent="0" algn="l">
              <a:buNone/>
            </a:pPr>
            <a:endParaRPr lang="en-US" altLang="ko-KR" sz="1200" b="0" i="0" dirty="0">
              <a:effectLst/>
              <a:latin typeface="NotoSansKR"/>
            </a:endParaRPr>
          </a:p>
          <a:p>
            <a:pPr marL="0" indent="0" algn="l">
              <a:buNone/>
            </a:pPr>
            <a:r>
              <a:rPr lang="en-US" altLang="ko-KR" sz="1200" b="0" i="0" dirty="0">
                <a:effectLst/>
                <a:latin typeface="NotoSansKR"/>
              </a:rPr>
              <a:t>index : </a:t>
            </a:r>
            <a:r>
              <a:rPr lang="ko-KR" altLang="en-US" sz="1200" b="0" i="0" dirty="0">
                <a:effectLst/>
                <a:latin typeface="NotoSansKR"/>
              </a:rPr>
              <a:t>이미지와 매칭되는 인덱스</a:t>
            </a:r>
          </a:p>
          <a:p>
            <a:pPr marL="0" indent="0" algn="l">
              <a:buNone/>
            </a:pPr>
            <a:r>
              <a:rPr lang="en-US" altLang="ko-KR" sz="1200" b="0" i="0" dirty="0" err="1">
                <a:effectLst/>
                <a:latin typeface="NotoSansKR"/>
              </a:rPr>
              <a:t>file_name</a:t>
            </a:r>
            <a:r>
              <a:rPr lang="en-US" altLang="ko-KR" sz="1200" b="0" i="0" dirty="0">
                <a:effectLst/>
                <a:latin typeface="NotoSansKR"/>
              </a:rPr>
              <a:t> : </a:t>
            </a:r>
            <a:r>
              <a:rPr lang="ko-KR" altLang="en-US" sz="1200" b="0" i="0" dirty="0">
                <a:effectLst/>
                <a:latin typeface="NotoSansKR"/>
              </a:rPr>
              <a:t>이미지 파일명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A48BF2-C5EE-A807-8036-3D241548ADE3}"/>
              </a:ext>
            </a:extLst>
          </p:cNvPr>
          <p:cNvSpPr txBox="1"/>
          <p:nvPr/>
        </p:nvSpPr>
        <p:spPr>
          <a:xfrm>
            <a:off x="8916372" y="4536562"/>
            <a:ext cx="291341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altLang="ko-KR" sz="1600" b="0" i="0" dirty="0">
                <a:effectLst/>
                <a:latin typeface="NotoSansKR"/>
              </a:rPr>
              <a:t>Sample_submission.csv</a:t>
            </a:r>
          </a:p>
          <a:p>
            <a:pPr marL="0" indent="0" algn="l">
              <a:buNone/>
            </a:pPr>
            <a:endParaRPr lang="en-US" altLang="ko-KR" sz="1600" b="0" i="0" dirty="0">
              <a:effectLst/>
              <a:latin typeface="NotoSansKR"/>
            </a:endParaRPr>
          </a:p>
          <a:p>
            <a:pPr marL="0" indent="0" algn="l">
              <a:buNone/>
            </a:pPr>
            <a:r>
              <a:rPr lang="en-US" altLang="ko-KR" sz="1600" b="0" i="0" dirty="0">
                <a:effectLst/>
                <a:latin typeface="NotoSansKR"/>
              </a:rPr>
              <a:t>index : test_df.csv</a:t>
            </a:r>
            <a:r>
              <a:rPr lang="ko-KR" altLang="en-US" sz="1600" b="0" i="0" dirty="0">
                <a:effectLst/>
                <a:latin typeface="NotoSansKR"/>
              </a:rPr>
              <a:t>의 인덱스</a:t>
            </a:r>
          </a:p>
          <a:p>
            <a:pPr marL="0" indent="0" algn="l">
              <a:buNone/>
            </a:pPr>
            <a:r>
              <a:rPr lang="en-US" altLang="ko-KR" sz="1600" b="0" i="0" dirty="0">
                <a:effectLst/>
                <a:latin typeface="NotoSansKR"/>
              </a:rPr>
              <a:t>label : </a:t>
            </a:r>
            <a:r>
              <a:rPr lang="ko-KR" altLang="en-US" sz="1600" b="0" i="0" dirty="0" err="1">
                <a:effectLst/>
                <a:latin typeface="NotoSansKR"/>
              </a:rPr>
              <a:t>추론값</a:t>
            </a:r>
            <a:endParaRPr lang="ko-KR" altLang="en-US" sz="1600" b="0" i="0" dirty="0">
              <a:effectLst/>
              <a:latin typeface="NotoSansKR"/>
            </a:endParaRPr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5426046" y="2824480"/>
            <a:ext cx="133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5400" dirty="0">
                <a:solidFill>
                  <a:prstClr val="white"/>
                </a:solidFill>
                <a:latin typeface="마루 부리 Beta"/>
              </a:rPr>
              <a:t>EDA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765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5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EDA</a:t>
            </a:r>
            <a:endParaRPr lang="ko-KR" altLang="en-US" sz="3200" spc="-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7E9E46-4C5B-747F-8FAF-968208AA32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54"/>
          <a:stretch/>
        </p:blipFill>
        <p:spPr>
          <a:xfrm>
            <a:off x="732505" y="1491348"/>
            <a:ext cx="4421387" cy="49297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0EDA08F-F09D-6BB1-1298-043EA2356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694" y="1491348"/>
            <a:ext cx="5593565" cy="11354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8E16916-5A9C-CF07-4E76-CF84F49D4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694" y="2773368"/>
            <a:ext cx="2621507" cy="3612193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952798C-EB9B-833D-C0FB-1BF18FED7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476" y="3093007"/>
            <a:ext cx="35718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820</Words>
  <Application>Microsoft Office PowerPoint</Application>
  <PresentationFormat>와이드스크린</PresentationFormat>
  <Paragraphs>192</Paragraphs>
  <Slides>43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FreightSans</vt:lpstr>
      <vt:lpstr>-apple-system</vt:lpstr>
      <vt:lpstr>Calibri</vt:lpstr>
      <vt:lpstr>마루 부리 Beta</vt:lpstr>
      <vt:lpstr>Arial</vt:lpstr>
      <vt:lpstr>NotoSansKR</vt:lpstr>
      <vt:lpstr>system-ui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임종우[ 학부휴학 / 전기전자공학부 ]</cp:lastModifiedBy>
  <cp:revision>48</cp:revision>
  <dcterms:created xsi:type="dcterms:W3CDTF">2020-11-18T01:48:02Z</dcterms:created>
  <dcterms:modified xsi:type="dcterms:W3CDTF">2023-02-28T10:08:18Z</dcterms:modified>
</cp:coreProperties>
</file>